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304" r:id="rId5"/>
    <p:sldId id="258" r:id="rId6"/>
    <p:sldId id="300" r:id="rId7"/>
    <p:sldId id="275" r:id="rId8"/>
    <p:sldId id="274" r:id="rId9"/>
    <p:sldId id="272" r:id="rId10"/>
    <p:sldId id="273" r:id="rId11"/>
    <p:sldId id="277" r:id="rId12"/>
    <p:sldId id="297" r:id="rId13"/>
    <p:sldId id="295" r:id="rId14"/>
    <p:sldId id="284" r:id="rId15"/>
    <p:sldId id="298" r:id="rId16"/>
    <p:sldId id="293" r:id="rId17"/>
    <p:sldId id="299" r:id="rId18"/>
    <p:sldId id="292" r:id="rId19"/>
    <p:sldId id="288" r:id="rId20"/>
    <p:sldId id="302" r:id="rId21"/>
    <p:sldId id="301" r:id="rId22"/>
    <p:sldId id="290" r:id="rId23"/>
    <p:sldId id="270" r:id="rId24"/>
    <p:sldId id="303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8" autoAdjust="0"/>
    <p:restoredTop sz="93778" autoAdjust="0"/>
  </p:normalViewPr>
  <p:slideViewPr>
    <p:cSldViewPr>
      <p:cViewPr varScale="1">
        <p:scale>
          <a:sx n="67" d="100"/>
          <a:sy n="67" d="100"/>
        </p:scale>
        <p:origin x="303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3C5C8-D3C0-4D6B-BC74-E96531F3A86D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846BB-7906-4276-8E18-713FBE54B7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45B90-CDF5-4D38-B143-8E433E730BF2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C6311-328C-417A-9928-EA2411B385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480FD-7D2B-467B-BD21-AC102E9CA763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82A79-D0EE-4237-AFC0-985C04EE10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BDE76-3046-4ED5-AE2E-522C512FC2C9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368BE-08C7-4930-B11A-154B05B848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179388" y="188913"/>
            <a:ext cx="8785225" cy="64801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D2050-5ACB-46C8-A6CE-CE52AE68C082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EDE6B-64B0-4395-92C5-00F46CA53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7ECE6-A2F1-462A-9879-3A494E48A3DD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89D40-AF3F-41E8-A937-F07A1B5114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0B84B-704D-46BC-9CC4-B39AA32D0E6B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2AC3F-842E-4347-9168-FC034987E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ACE4-97E1-4B04-A08B-514A40775D49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9E2AA-39E5-42DF-8E37-8B81FA2E6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E0167-AC9A-40DE-889C-ACBCD6CBE467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08316-2FC6-4A30-9FCA-4237F57175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2DFBE-25F9-4954-8FD7-60DAAAF6B5E1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F6054-6C5A-45EF-8267-93667FA811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BF51E-A5F9-410F-938A-94B91BA79527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DA376-F9D3-40F8-8A51-E78557CF40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45E014-D6A6-41C0-AB3A-D45AEEF7E499}" type="datetimeFigureOut">
              <a:rPr lang="ru-RU"/>
              <a:pPr>
                <a:defRPr/>
              </a:pPr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23740C-85FB-49FE-B76B-2D40E70CD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595959"/>
                </a:solidFill>
                <a:ea typeface="Calibri" pitchFamily="34" charset="0"/>
                <a:cs typeface="Times New Roman" pitchFamily="18" charset="0"/>
              </a:rPr>
              <a:t>FokinaLida.75@mail.ru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60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Прямоугольник 4"/>
          <p:cNvSpPr>
            <a:spLocks noChangeArrowheads="1"/>
          </p:cNvSpPr>
          <p:nvPr/>
        </p:nvSpPr>
        <p:spPr bwMode="auto">
          <a:xfrm>
            <a:off x="2700338" y="4076700"/>
            <a:ext cx="597535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воспитатель  </a:t>
            </a:r>
            <a:r>
              <a:rPr lang="ru-RU" sz="20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МБДОУ   </a:t>
            </a:r>
            <a:r>
              <a:rPr lang="ru-RU" sz="2000" b="1" dirty="0">
                <a:solidFill>
                  <a:srgbClr val="002060"/>
                </a:solidFill>
                <a:cs typeface="Microsoft Sans Serif" pitchFamily="34" charset="0"/>
              </a:rPr>
              <a:t>«Д</a:t>
            </a:r>
            <a:r>
              <a:rPr lang="ru-RU" sz="2000" b="1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етский  сад   №</a:t>
            </a:r>
            <a:r>
              <a:rPr lang="ru-RU" sz="2000" b="1" dirty="0">
                <a:solidFill>
                  <a:srgbClr val="002060"/>
                </a:solidFill>
                <a:cs typeface="Microsoft Sans Serif" pitchFamily="34" charset="0"/>
              </a:rPr>
              <a:t> 20»</a:t>
            </a:r>
            <a:r>
              <a:rPr lang="ru-RU" sz="2000" b="1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                  </a:t>
            </a:r>
            <a:r>
              <a:rPr lang="ru-RU" sz="2000" b="1" dirty="0">
                <a:solidFill>
                  <a:srgbClr val="C00000"/>
                </a:solidFill>
                <a:latin typeface="Microsoft Sans Serif" pitchFamily="34" charset="0"/>
                <a:cs typeface="Microsoft Sans Serif" pitchFamily="34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latin typeface="Microsoft Sans Serif" pitchFamily="34" charset="0"/>
                <a:cs typeface="Microsoft Sans Serif" pitchFamily="34" charset="0"/>
              </a:rPr>
            </a:br>
            <a:r>
              <a:rPr lang="ru-RU" sz="2400" b="1" dirty="0">
                <a:cs typeface="Microsoft Sans Serif" pitchFamily="34" charset="0"/>
              </a:rPr>
              <a:t>Дранишникова Наталья Михайловна</a:t>
            </a:r>
            <a:endParaRPr lang="en-US" sz="2400" dirty="0">
              <a:cs typeface="Microsoft Sans Serif" pitchFamily="34" charset="0"/>
            </a:endParaRPr>
          </a:p>
          <a:p>
            <a:pPr algn="ctr"/>
            <a:endParaRPr lang="ru-RU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980728"/>
            <a:ext cx="7344816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crosoft Sans Serif" pitchFamily="34" charset="0"/>
                <a:cs typeface="Microsoft Sans Serif" pitchFamily="34" charset="0"/>
              </a:rPr>
              <a:t>Портфолио</a:t>
            </a:r>
          </a:p>
          <a:p>
            <a:pPr algn="ctr">
              <a:defRPr/>
            </a:pPr>
            <a:r>
              <a:rPr lang="ru-RU" alt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crosoft Sans Serif" pitchFamily="34" charset="0"/>
                <a:cs typeface="Microsoft Sans Serif" pitchFamily="34" charset="0"/>
              </a:rPr>
              <a:t>профессиональной </a:t>
            </a:r>
            <a:r>
              <a:rPr lang="ru-RU" alt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crosoft Sans Serif" pitchFamily="34" charset="0"/>
                <a:cs typeface="Microsoft Sans Serif" pitchFamily="34" charset="0"/>
              </a:rPr>
              <a:t>деятельности  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13315" name="Picture 1" descr="C:\Users\lox\Pictures\Мои рисунки\Мои рисунки\детки\728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6165850"/>
            <a:ext cx="40544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7984" y="692696"/>
            <a:ext cx="422961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/>
              <a:t>Взаимодействие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родителей и педагога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284663" y="1557338"/>
            <a:ext cx="4608512" cy="4968006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беседы;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консультации;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анкетирование;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размещение информации       </a:t>
            </a:r>
          </a:p>
          <a:p>
            <a:pPr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на стендах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; офиц. сайте, в мессенджерах.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Памятки, буклеты;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родительские собрания;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участие в выставках,       </a:t>
            </a:r>
          </a:p>
          <a:p>
            <a:pPr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   досугах, развлечениях; 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Сайт МБДОУ и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соц.сети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95288" y="333375"/>
            <a:ext cx="3744912" cy="2879725"/>
          </a:xfrm>
          <a:prstGeom prst="round2Diag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Система работы с родителями по повышению педагогической компетентности в воспитании  детей дошкольного возраста </a:t>
            </a:r>
          </a:p>
        </p:txBody>
      </p:sp>
      <p:pic>
        <p:nvPicPr>
          <p:cNvPr id="41986" name="Picture 2" descr="E:\фото родит собрания\SAM_2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429000"/>
            <a:ext cx="3474720" cy="2606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/>
          <p:cNvPicPr>
            <a:picLocks noChangeAspect="1" noChangeArrowheads="1"/>
          </p:cNvPicPr>
          <p:nvPr/>
        </p:nvPicPr>
        <p:blipFill>
          <a:blip r:embed="rId2" cstate="print"/>
          <a:srcRect l="22684" t="27361" r="23422" b="8656"/>
          <a:stretch>
            <a:fillRect/>
          </a:stretch>
        </p:blipFill>
        <p:spPr bwMode="auto">
          <a:xfrm rot="644502">
            <a:off x="1065822" y="1557281"/>
            <a:ext cx="2735535" cy="243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l="22511" t="23250" r="22856" b="11781"/>
          <a:stretch>
            <a:fillRect/>
          </a:stretch>
        </p:blipFill>
        <p:spPr bwMode="auto">
          <a:xfrm rot="-449049">
            <a:off x="178730" y="2402075"/>
            <a:ext cx="2399318" cy="214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INGA\Pictures\Мои рисунки\сказки\redhat-420x5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0519">
            <a:off x="3484563" y="4075113"/>
            <a:ext cx="1474787" cy="202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C:\Users\INGA\Pictures\Мои рисунки\сказки\Gusi0003-420x5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197350"/>
            <a:ext cx="1776413" cy="230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 descr="C:\Users\INGA\Pictures\Мои рисунки\сказки\Ivanov-420x5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94762">
            <a:off x="1841500" y="3829050"/>
            <a:ext cx="2119313" cy="274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7" cstate="print"/>
          <a:srcRect l="18254" t="30313" r="18254" b="13579"/>
          <a:stretch>
            <a:fillRect/>
          </a:stretch>
        </p:blipFill>
        <p:spPr bwMode="auto">
          <a:xfrm rot="-343958">
            <a:off x="5011952" y="4274896"/>
            <a:ext cx="3417887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8" cstate="print"/>
          <a:srcRect l="31543" t="23422" r="32281" b="45477"/>
          <a:stretch>
            <a:fillRect/>
          </a:stretch>
        </p:blipFill>
        <p:spPr bwMode="auto">
          <a:xfrm rot="838383">
            <a:off x="6110288" y="4159250"/>
            <a:ext cx="2687637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87771" y="854152"/>
            <a:ext cx="2025650" cy="40005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Анкетирование</a:t>
            </a:r>
          </a:p>
        </p:txBody>
      </p:sp>
      <p:pic>
        <p:nvPicPr>
          <p:cNvPr id="24585" name="Picture 5"/>
          <p:cNvPicPr>
            <a:picLocks noChangeAspect="1" noChangeArrowheads="1"/>
          </p:cNvPicPr>
          <p:nvPr/>
        </p:nvPicPr>
        <p:blipFill>
          <a:blip r:embed="rId2" cstate="print"/>
          <a:srcRect l="22684" t="27361" r="23422" b="8656"/>
          <a:stretch>
            <a:fillRect/>
          </a:stretch>
        </p:blipFill>
        <p:spPr bwMode="auto">
          <a:xfrm>
            <a:off x="620713" y="1268759"/>
            <a:ext cx="2279268" cy="20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795963" y="260350"/>
            <a:ext cx="2832100" cy="40005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Тематические экраны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0825" y="6021388"/>
            <a:ext cx="3843338" cy="40005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Мини-библиотека «Неделька»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64163" y="3716338"/>
            <a:ext cx="2867025" cy="40005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Игры по дороге домой</a:t>
            </a:r>
          </a:p>
        </p:txBody>
      </p:sp>
      <p:pic>
        <p:nvPicPr>
          <p:cNvPr id="24589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46465" y="686332"/>
            <a:ext cx="4721183" cy="291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7772" y="178122"/>
            <a:ext cx="4140212" cy="580364"/>
          </a:xfrm>
        </p:spPr>
        <p:txBody>
          <a:bodyPr/>
          <a:lstStyle/>
          <a:p>
            <a:r>
              <a:rPr lang="ru-RU" sz="3200" b="1" dirty="0" smtClean="0"/>
              <a:t>Работа с родителями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42558" y="260648"/>
            <a:ext cx="601158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Совместное участие родителей  и детей</a:t>
            </a:r>
          </a:p>
        </p:txBody>
      </p:sp>
      <p:pic>
        <p:nvPicPr>
          <p:cNvPr id="44034" name="Picture 2" descr="E:\фото родит собрания\SAM_2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5" y="764704"/>
            <a:ext cx="3666741" cy="2750056"/>
          </a:xfrm>
          <a:prstGeom prst="rect">
            <a:avLst/>
          </a:prstGeom>
          <a:noFill/>
        </p:spPr>
      </p:pic>
      <p:pic>
        <p:nvPicPr>
          <p:cNvPr id="44035" name="Picture 3" descr="E:\фото родит собрания\SAM_4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3666741" cy="275005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541127"/>
            <a:ext cx="2361494" cy="3148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42558" y="260648"/>
            <a:ext cx="601158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Совместное участие родителей  и детей</a:t>
            </a:r>
          </a:p>
        </p:txBody>
      </p:sp>
      <p:pic>
        <p:nvPicPr>
          <p:cNvPr id="37892" name="Picture 3" descr="E:\фото\IMG_48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17350"/>
            <a:ext cx="37449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" descr="E:\фото для Наташи Д\IMG_5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7563"/>
            <a:ext cx="4213225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3" descr="E:\фото для Наташи Д\IMG_5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763" y="722314"/>
            <a:ext cx="3849968" cy="288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27040"/>
            <a:ext cx="4213225" cy="2402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8361583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Методическая и научно-просветительская деятельность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850" y="722313"/>
            <a:ext cx="3816102" cy="612110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endParaRPr lang="ru-RU" sz="2000" b="1" dirty="0" smtClean="0"/>
          </a:p>
          <a:p>
            <a:pPr>
              <a:defRPr/>
            </a:pPr>
            <a:endParaRPr lang="ru-RU" sz="2000" b="1" dirty="0" smtClean="0"/>
          </a:p>
          <a:p>
            <a:pPr>
              <a:defRPr/>
            </a:pPr>
            <a:endParaRPr lang="ru-RU" sz="2000" b="1" dirty="0"/>
          </a:p>
          <a:p>
            <a:pPr>
              <a:defRPr/>
            </a:pPr>
            <a:r>
              <a:rPr lang="ru-RU" sz="2000" b="1" dirty="0" smtClean="0"/>
              <a:t>Региональный конкурс «Оздоровительные игры для детей»  конкурсная работа «</a:t>
            </a:r>
            <a:r>
              <a:rPr lang="ru-RU" sz="2000" b="1" dirty="0" err="1" smtClean="0"/>
              <a:t>Здоровьесберегающие</a:t>
            </a:r>
            <a:r>
              <a:rPr lang="ru-RU" sz="2000" b="1" dirty="0" smtClean="0"/>
              <a:t> технологии», 2019г.</a:t>
            </a:r>
          </a:p>
          <a:p>
            <a:pPr>
              <a:defRPr/>
            </a:pPr>
            <a:endParaRPr lang="ru-RU" sz="2000" dirty="0" smtClean="0"/>
          </a:p>
          <a:p>
            <a:pPr>
              <a:buFont typeface="Wingdings" pitchFamily="2" charset="2"/>
              <a:buChar char="ü"/>
              <a:defRPr/>
            </a:pPr>
            <a:r>
              <a:rPr lang="ru-RU" sz="2000" b="1" dirty="0" smtClean="0"/>
              <a:t>Опубликована статья в международном сетевом издании «Солнечный свет», на тему «Здоровый образ жизни дошкольников</a:t>
            </a:r>
            <a:r>
              <a:rPr lang="ru-RU" sz="2000" b="1" smtClean="0"/>
              <a:t>», 2019г.</a:t>
            </a:r>
            <a:endParaRPr lang="ru-RU" sz="2000" b="1" dirty="0" smtClean="0"/>
          </a:p>
          <a:p>
            <a:pPr>
              <a:defRPr/>
            </a:pPr>
            <a:endParaRPr lang="ru-RU" sz="2000" b="1" i="1" dirty="0"/>
          </a:p>
          <a:p>
            <a:pPr>
              <a:buFont typeface="Wingdings" pitchFamily="2" charset="2"/>
              <a:buChar char="ü"/>
              <a:defRPr/>
            </a:pPr>
            <a:r>
              <a:rPr lang="ru-RU" sz="2000" dirty="0"/>
              <a:t>Участие в </a:t>
            </a:r>
            <a:r>
              <a:rPr lang="ru-RU" sz="2000" dirty="0" smtClean="0"/>
              <a:t>о Всероссийском  педагогическом конкурсе «Правила безопасного поведения в различных жизненных ситуациях»: конспект занятия «Антитеррористическая безопасность», 2018г.</a:t>
            </a:r>
            <a:endParaRPr lang="ru-RU" sz="2000" dirty="0"/>
          </a:p>
          <a:p>
            <a:pPr>
              <a:buFont typeface="Wingdings" pitchFamily="2" charset="2"/>
              <a:buChar char="ü"/>
              <a:defRPr/>
            </a:pPr>
            <a:endParaRPr lang="ru-RU" sz="2000" b="1" dirty="0"/>
          </a:p>
          <a:p>
            <a:pPr>
              <a:buFont typeface="Wingdings" pitchFamily="2" charset="2"/>
              <a:buChar char="ü"/>
              <a:defRPr/>
            </a:pP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89602" y="4149081"/>
            <a:ext cx="4139525" cy="269433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r>
              <a:rPr lang="ru-RU" sz="2000" dirty="0" smtClean="0"/>
              <a:t>«Всероссийский конкурс талантов. 3 и 4 место в номинации: «Патриотическое воспитание дошкольников», 2018г.                           4 место в номинации «Портфолио педагога», 2018г.                                      4 место в номинации «Методическая разработка», 2019г.                </a:t>
            </a:r>
          </a:p>
          <a:p>
            <a:pPr>
              <a:defRPr/>
            </a:pP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44257" y="722314"/>
            <a:ext cx="4184870" cy="32827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/>
              <a:t>Участник Всероссийского форума «Педагоги России» Сертификаты по различным направлениям развития детей, 2020г.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/>
              <a:t>Участник Всероссийской научно-практической конференции «Семья в современном обществе: технологии помощи и поддержки», 2020г.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11044" y="260648"/>
            <a:ext cx="207460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Мое участие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620688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Районный профсоюзный конкурс </a:t>
            </a:r>
            <a:r>
              <a:rPr lang="ru-RU" dirty="0" smtClean="0"/>
              <a:t>декоративно-прикладного </a:t>
            </a:r>
            <a:r>
              <a:rPr lang="ru-RU" dirty="0"/>
              <a:t>творчества «Весенний букет</a:t>
            </a:r>
            <a:r>
              <a:rPr lang="ru-RU" dirty="0" smtClean="0"/>
              <a:t>», 2021г.</a:t>
            </a:r>
          </a:p>
          <a:p>
            <a:pPr algn="ctr">
              <a:defRPr/>
            </a:pPr>
            <a:endParaRPr lang="ru-RU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crosoft Sans Serif" pitchFamily="34" charset="0"/>
              <a:cs typeface="Microsoft Sans Serif" pitchFamily="34" charset="0"/>
            </a:endParaRPr>
          </a:p>
          <a:p>
            <a:pPr>
              <a:defRPr/>
            </a:pPr>
            <a:r>
              <a:rPr lang="ru-RU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Приняла участие во Всероссийском форуме: «Воспитатели России»: «Воспитаем здорового ребенка. Цифровая эпоха», 2021г.</a:t>
            </a:r>
            <a:endParaRPr lang="en-US" dirty="0" smtClean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crosoft Sans Serif" pitchFamily="34" charset="0"/>
              <a:cs typeface="Microsoft Sans Serif" pitchFamily="34" charset="0"/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ru-RU" dirty="0"/>
              <a:t>Р</a:t>
            </a:r>
            <a:r>
              <a:rPr lang="ru-RU" dirty="0" smtClean="0"/>
              <a:t>айонный </a:t>
            </a:r>
            <a:r>
              <a:rPr lang="ru-RU" dirty="0"/>
              <a:t>конкурс «Хранители дорог», посвященный 85-летию ГАИ-ГИБДД </a:t>
            </a:r>
            <a:r>
              <a:rPr lang="ru-RU" dirty="0" smtClean="0"/>
              <a:t>России, 2021г.</a:t>
            </a:r>
            <a:endParaRPr lang="ru-RU" dirty="0"/>
          </a:p>
          <a:p>
            <a:pPr>
              <a:defRPr/>
            </a:pPr>
            <a:endParaRPr lang="ru-RU" dirty="0" smtClean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crosoft Sans Serif" pitchFamily="34" charset="0"/>
              <a:cs typeface="Microsoft Sans Serif" pitchFamily="34" charset="0"/>
            </a:endParaRPr>
          </a:p>
          <a:p>
            <a:pPr>
              <a:defRPr/>
            </a:pPr>
            <a:r>
              <a:rPr lang="ru-RU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Участие во Всероссийской акции «Ночь искусств – 2021».</a:t>
            </a:r>
          </a:p>
          <a:p>
            <a:pPr>
              <a:defRPr/>
            </a:pPr>
            <a:endParaRPr lang="ru-RU" dirty="0" smtClean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crosoft Sans Serif" pitchFamily="34" charset="0"/>
              <a:cs typeface="Microsoft Sans Serif" pitchFamily="34" charset="0"/>
            </a:endParaRPr>
          </a:p>
          <a:p>
            <a:pPr>
              <a:defRPr/>
            </a:pPr>
            <a:r>
              <a:rPr lang="ru-RU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Участие как куратор, в городском конкурсе рисунков среди воспитанников дошкольных учреждений на тему: «Города-герои», 2021г.</a:t>
            </a:r>
          </a:p>
          <a:p>
            <a:pPr>
              <a:defRPr/>
            </a:pPr>
            <a:endParaRPr lang="ru-RU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crosoft Sans Serif" pitchFamily="34" charset="0"/>
              <a:cs typeface="Microsoft Sans Serif" pitchFamily="34" charset="0"/>
            </a:endParaRPr>
          </a:p>
          <a:p>
            <a:pPr>
              <a:defRPr/>
            </a:pPr>
            <a:r>
              <a:rPr lang="ru-RU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Открытое занятие в рамках Дня местного самоуправления в подготовительной группе по патриотическому воспитанию «Я гражданин России», 2019г.</a:t>
            </a:r>
          </a:p>
          <a:p>
            <a:pPr>
              <a:defRPr/>
            </a:pPr>
            <a:endParaRPr lang="ru-RU" dirty="0" smtClean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crosoft Sans Serif" pitchFamily="34" charset="0"/>
              <a:cs typeface="Microsoft Sans Serif" pitchFamily="34" charset="0"/>
            </a:endParaRPr>
          </a:p>
          <a:p>
            <a:pPr>
              <a:defRPr/>
            </a:pPr>
            <a:r>
              <a:rPr lang="ru-RU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Городской конкурс видеороликов по популяризации </a:t>
            </a:r>
            <a:r>
              <a:rPr lang="ru-RU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световозвращающих</a:t>
            </a:r>
            <a:r>
              <a:rPr lang="ru-RU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 элементов «Выйти из темноты», 2018г.</a:t>
            </a:r>
            <a:endParaRPr lang="ru-RU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277218"/>
            <a:ext cx="8424936" cy="62909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crosoft Sans Serif" pitchFamily="34" charset="0"/>
                <a:cs typeface="Microsoft Sans Serif" pitchFamily="34" charset="0"/>
              </a:rPr>
              <a:t>Сведения о повышении квалификации: 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  <a:p>
            <a:pPr>
              <a:defRPr/>
            </a:pP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АНО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ДПО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«Оренбургская бизнес-школа» по программе переподготовки «Организация и содержание специальной психолого-педагогической помощи детям с ОВЗ в условиях реализации ФГОС», 2018г.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Удостоверение по программе: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«Навыки оказания первой помощи в образовательных организациях», 2021г.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Удостоверение по программе: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«Профилактика гриппа и острых респираторных вирусных инфекций, в том числе новой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коронавирусной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 инфекции (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COVID-19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), 2021г.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Удостоверение по программе: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«Обеспечение санитарно-эпидемиологических требований к образовательным организациям согласно СП 2.4.3648-20», 2021г.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Сертификат «Практика обучения детей безопасному поведению на дороге», 2021г.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Удостоверение по программе: «Организация правового просвещения в образовательной организации в соответствии  с Основами государственной политики РФ в сфере развития правовой грамотности и правосознания граждан», 2020г.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Удостоверение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по программе: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«Конвенция о правах ребенка и права ребенка в соответствии с требованиями профессиональных стандартов», 2020г.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Удостоверение по программе: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«Обработка персональных данных в образовательных организациях», 2020г.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Удостоверение по программе: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«Основы обеспечения информационной безопасности детей», 2020г., 2021г.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Сертификат «Нормативно-правовое обеспечение психолого-педагогической поддержки детей с ОВЗ в условиях реализации ФГОС», 2019г.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algn="ctr">
              <a:defRPr/>
            </a:pPr>
            <a:endParaRPr lang="ru-RU" dirty="0"/>
          </a:p>
        </p:txBody>
      </p:sp>
      <p:pic>
        <p:nvPicPr>
          <p:cNvPr id="28674" name="Picture 3" descr="C:\Documents and Settings\Администратор\Мои документы\Мои рисунки\книги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3932" y="4725144"/>
            <a:ext cx="1152128" cy="184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810" y="260648"/>
            <a:ext cx="2743059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Активное участие</a:t>
            </a:r>
            <a:endParaRPr lang="ru-RU" sz="2400" b="1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722312"/>
            <a:ext cx="8640960" cy="587503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2000" b="1" dirty="0" smtClean="0"/>
          </a:p>
          <a:p>
            <a:pPr>
              <a:buFont typeface="Wingdings" pitchFamily="2" charset="2"/>
              <a:buChar char="ü"/>
              <a:defRPr/>
            </a:pPr>
            <a:endParaRPr lang="ru-RU" sz="2000" b="1" dirty="0" smtClean="0"/>
          </a:p>
          <a:p>
            <a:pPr lvl="0"/>
            <a:endParaRPr lang="ru-RU" sz="2000" b="1" dirty="0" smtClean="0"/>
          </a:p>
          <a:p>
            <a:pPr lvl="0"/>
            <a:endParaRPr lang="ru-RU" sz="2000" b="1" dirty="0" smtClean="0"/>
          </a:p>
          <a:p>
            <a:pPr lvl="0"/>
            <a:endParaRPr lang="ru-RU" sz="2000" b="1" dirty="0" smtClean="0"/>
          </a:p>
          <a:p>
            <a:pPr lvl="0"/>
            <a:r>
              <a:rPr lang="ru-RU" sz="1600" b="1" dirty="0" smtClean="0"/>
              <a:t> </a:t>
            </a:r>
            <a:r>
              <a:rPr lang="ru-RU" sz="1600" b="1" u="sng" dirty="0" smtClean="0"/>
              <a:t>Участие в педагогических советах:</a:t>
            </a:r>
            <a:endParaRPr lang="ru-RU" sz="2000" b="1" dirty="0" smtClean="0"/>
          </a:p>
          <a:p>
            <a:pPr lvl="0">
              <a:buFont typeface="Arial" pitchFamily="34" charset="0"/>
              <a:buChar char="•"/>
            </a:pPr>
            <a:r>
              <a:rPr lang="ru-RU" sz="1600" dirty="0" smtClean="0"/>
              <a:t>«Организация двигательной деятельности дошкольников на прогулке»,  2019г.</a:t>
            </a:r>
          </a:p>
          <a:p>
            <a:endParaRPr lang="ru-RU" sz="1400" dirty="0" smtClean="0"/>
          </a:p>
          <a:p>
            <a:pPr lvl="0">
              <a:buFont typeface="Arial" pitchFamily="34" charset="0"/>
              <a:buChar char="•"/>
            </a:pPr>
            <a:r>
              <a:rPr lang="ru-RU" sz="1600" dirty="0" smtClean="0"/>
              <a:t>«Экспериментирование как средство формирования познавательного интереса у детей старшего дошкольного возраста при ознакомлении с неживой природой»,  2019г.</a:t>
            </a:r>
          </a:p>
          <a:p>
            <a:pPr lvl="0"/>
            <a:endParaRPr lang="ru-RU" sz="1600" dirty="0" smtClean="0"/>
          </a:p>
          <a:p>
            <a:pPr lvl="0">
              <a:buFont typeface="Arial" pitchFamily="34" charset="0"/>
              <a:buChar char="•"/>
            </a:pPr>
            <a:r>
              <a:rPr lang="ru-RU" sz="1600" dirty="0" smtClean="0"/>
              <a:t>«Воспитание у детей навыков безопасного поведения на дорогах», 2020г.</a:t>
            </a:r>
          </a:p>
          <a:p>
            <a:pPr lvl="0">
              <a:buFont typeface="Arial" pitchFamily="34" charset="0"/>
              <a:buChar char="•"/>
            </a:pPr>
            <a:r>
              <a:rPr lang="ru-RU" sz="1600" dirty="0" smtClean="0"/>
              <a:t>«Современные образовательные технологии  </a:t>
            </a:r>
            <a:r>
              <a:rPr lang="ru-RU" sz="1600" dirty="0"/>
              <a:t>в</a:t>
            </a:r>
            <a:r>
              <a:rPr lang="ru-RU" sz="1600" dirty="0" smtClean="0"/>
              <a:t> развитии связной речи дошкольников», 2020г.</a:t>
            </a:r>
          </a:p>
          <a:p>
            <a:pPr lvl="0">
              <a:buFont typeface="Arial" pitchFamily="34" charset="0"/>
              <a:buChar char="•"/>
            </a:pPr>
            <a:r>
              <a:rPr lang="ru-RU" sz="1600" dirty="0" smtClean="0"/>
              <a:t>«Возможности использования полифункциональных игр в познавательном  развитии дошкольников», 2021г.</a:t>
            </a:r>
          </a:p>
          <a:p>
            <a:pPr lvl="0">
              <a:buFont typeface="Arial" pitchFamily="34" charset="0"/>
              <a:buChar char="•"/>
            </a:pPr>
            <a:r>
              <a:rPr lang="ru-RU" sz="1600" dirty="0" smtClean="0"/>
              <a:t>«Знакомим дошкольников с народной культурой», 2021г.</a:t>
            </a:r>
          </a:p>
          <a:p>
            <a:pPr lvl="0">
              <a:buFont typeface="Arial" pitchFamily="34" charset="0"/>
              <a:buChar char="•"/>
            </a:pPr>
            <a:r>
              <a:rPr lang="ru-RU" sz="1600" dirty="0" smtClean="0"/>
              <a:t>«Проектная деятельность  как форма работы с родителями по воспитанию семейных ценностей у дошкольников», 2021г.</a:t>
            </a:r>
            <a:endParaRPr lang="ru-RU" sz="2000" b="1" i="1" dirty="0"/>
          </a:p>
          <a:p>
            <a:pPr>
              <a:buFont typeface="Wingdings" pitchFamily="2" charset="2"/>
              <a:buChar char="ü"/>
              <a:defRPr/>
            </a:pPr>
            <a:r>
              <a:rPr lang="ru-RU" sz="1600" u="sng" dirty="0"/>
              <a:t>Участие в </a:t>
            </a:r>
            <a:r>
              <a:rPr lang="ru-RU" sz="1600" u="sng" dirty="0" smtClean="0"/>
              <a:t>городской педагогической конференции с докладом: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600" dirty="0" smtClean="0"/>
              <a:t>«Значимость </a:t>
            </a:r>
            <a:r>
              <a:rPr lang="ru-RU" sz="1600" dirty="0" err="1" smtClean="0"/>
              <a:t>леготехнологий</a:t>
            </a:r>
            <a:r>
              <a:rPr lang="ru-RU" sz="1600" dirty="0" smtClean="0"/>
              <a:t> в свете внедрения  ФГОС дошкольного образования», 2017г.</a:t>
            </a:r>
          </a:p>
          <a:p>
            <a:r>
              <a:rPr lang="ru-RU" sz="1600" dirty="0" smtClean="0"/>
              <a:t>  </a:t>
            </a:r>
          </a:p>
          <a:p>
            <a:r>
              <a:rPr lang="ru-RU" sz="1600" dirty="0" smtClean="0"/>
              <a:t> </a:t>
            </a:r>
            <a:r>
              <a:rPr lang="ru-RU" sz="1600" u="sng" dirty="0" smtClean="0"/>
              <a:t>Показ проектов на уровне ДОУ непосредственно образовательной деятельности по </a:t>
            </a:r>
            <a:r>
              <a:rPr lang="ru-RU" sz="1600" u="sng" dirty="0" err="1" smtClean="0"/>
              <a:t>легоконструированию</a:t>
            </a:r>
            <a:r>
              <a:rPr lang="ru-RU" sz="1600" dirty="0" smtClean="0"/>
              <a:t>:</a:t>
            </a:r>
          </a:p>
          <a:p>
            <a:pPr lvl="0">
              <a:buFont typeface="Arial" pitchFamily="34" charset="0"/>
              <a:buChar char="•"/>
            </a:pPr>
            <a:r>
              <a:rPr lang="ru-RU" sz="1600" dirty="0" smtClean="0"/>
              <a:t>«Космодром»</a:t>
            </a:r>
          </a:p>
          <a:p>
            <a:pPr lvl="0">
              <a:buFont typeface="Arial" pitchFamily="34" charset="0"/>
              <a:buChar char="•"/>
            </a:pPr>
            <a:r>
              <a:rPr lang="ru-RU" sz="1600" dirty="0" smtClean="0"/>
              <a:t>«</a:t>
            </a:r>
            <a:r>
              <a:rPr lang="ru-RU" sz="1600" dirty="0" err="1" smtClean="0"/>
              <a:t>Легосказка</a:t>
            </a:r>
            <a:r>
              <a:rPr lang="ru-RU" sz="1600" dirty="0" smtClean="0"/>
              <a:t>», 2019г.</a:t>
            </a:r>
          </a:p>
          <a:p>
            <a:pPr lvl="0">
              <a:buFont typeface="Arial" pitchFamily="34" charset="0"/>
              <a:buChar char="•"/>
            </a:pPr>
            <a:r>
              <a:rPr lang="ru-RU" sz="1600" dirty="0" smtClean="0"/>
              <a:t>Открытого занятия по патриотическому воспитанию в рамках Дня местного самоуправления:</a:t>
            </a:r>
          </a:p>
          <a:p>
            <a:pPr lvl="0">
              <a:buFont typeface="Arial" pitchFamily="34" charset="0"/>
              <a:buChar char="•"/>
            </a:pPr>
            <a:r>
              <a:rPr lang="ru-RU" sz="1600" dirty="0" smtClean="0"/>
              <a:t>«Я гражданин России!», 2019г.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2000" dirty="0" smtClean="0"/>
          </a:p>
          <a:p>
            <a:pPr>
              <a:buFont typeface="Wingdings" pitchFamily="2" charset="2"/>
              <a:buChar char="ü"/>
              <a:defRPr/>
            </a:pPr>
            <a:endParaRPr lang="ru-RU" sz="2000" dirty="0" smtClean="0"/>
          </a:p>
          <a:p>
            <a:pPr>
              <a:buFont typeface="Wingdings" pitchFamily="2" charset="2"/>
              <a:buChar char="ü"/>
              <a:defRPr/>
            </a:pPr>
            <a:endParaRPr lang="ru-RU" sz="2000" dirty="0" smtClean="0"/>
          </a:p>
          <a:p>
            <a:pPr>
              <a:buFont typeface="Wingdings" pitchFamily="2" charset="2"/>
              <a:buChar char="ü"/>
              <a:defRPr/>
            </a:pPr>
            <a:endParaRPr lang="ru-RU" sz="2000" dirty="0"/>
          </a:p>
          <a:p>
            <a:pPr>
              <a:buFont typeface="Wingdings" pitchFamily="2" charset="2"/>
              <a:buChar char="ü"/>
              <a:defRPr/>
            </a:pPr>
            <a:endParaRPr lang="ru-RU" sz="2000" b="1" dirty="0"/>
          </a:p>
          <a:p>
            <a:pPr>
              <a:buFont typeface="Wingdings" pitchFamily="2" charset="2"/>
              <a:buChar char="ü"/>
              <a:defRPr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/>
          </p:cNvSpPr>
          <p:nvPr>
            <p:ph type="title" idx="4294967295"/>
          </p:nvPr>
        </p:nvSpPr>
        <p:spPr>
          <a:xfrm>
            <a:off x="467544" y="332657"/>
            <a:ext cx="8208912" cy="936104"/>
          </a:xfrm>
        </p:spPr>
        <p:txBody>
          <a:bodyPr/>
          <a:lstStyle/>
          <a:p>
            <a:r>
              <a:rPr lang="ru-RU" sz="3600" dirty="0" smtClean="0">
                <a:latin typeface="Arial" charset="0"/>
              </a:rPr>
              <a:t>Грамоты и благодарственные письма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5" y="3212976"/>
            <a:ext cx="4379979" cy="3284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70025"/>
            <a:ext cx="4379980" cy="3284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78433" y="260648"/>
            <a:ext cx="613982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Творческая деятельность воспитанников</a:t>
            </a:r>
          </a:p>
        </p:txBody>
      </p:sp>
      <p:pic>
        <p:nvPicPr>
          <p:cNvPr id="32770" name="Picture 2" descr="E:\Поделки\IMG_4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765175"/>
            <a:ext cx="36004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E:\Поделки\IMG_4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933825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E:\Поделки\IMG_48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765175"/>
            <a:ext cx="3979863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E:\Поделки\IMG_49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860800"/>
            <a:ext cx="3511550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74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92908"/>
              </p:ext>
            </p:extLst>
          </p:nvPr>
        </p:nvGraphicFramePr>
        <p:xfrm>
          <a:off x="539750" y="1412875"/>
          <a:ext cx="6192838" cy="5132070"/>
        </p:xfrm>
        <a:graphic>
          <a:graphicData uri="http://schemas.openxmlformats.org/drawingml/2006/table">
            <a:tbl>
              <a:tblPr/>
              <a:tblGrid>
                <a:gridCol w="270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7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Фамилия,  имя,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отчество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Дранишникова Наталья Михайловна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Дата  рождения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05.05.1975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Должность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воспитатель 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Образование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средне-специальное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(Ревдинское педагогическое училище, 1994г.)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Квалификация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Воспитатель дошкольных учреждений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Специальность 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Дошкольное воспитание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Стаж  педагогической работы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лет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Стаж  работы  в  данном  учреждении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 лет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4366" name="Picture 32" descr="фото Дранишниковой 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188913"/>
            <a:ext cx="234156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678" y="260648"/>
            <a:ext cx="6303328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Результаты участия в конкурсах, смотрах,</a:t>
            </a:r>
          </a:p>
          <a:p>
            <a:pPr algn="ctr">
              <a:defRPr/>
            </a:pPr>
            <a:r>
              <a:rPr lang="ru-RU" sz="2400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с</a:t>
            </a:r>
            <a:r>
              <a:rPr lang="ru-RU" sz="24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оревнованиях и иных мероприятиях</a:t>
            </a:r>
            <a:endParaRPr lang="ru-RU" sz="2400" b="1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862432"/>
              </p:ext>
            </p:extLst>
          </p:nvPr>
        </p:nvGraphicFramePr>
        <p:xfrm>
          <a:off x="1907703" y="1091645"/>
          <a:ext cx="4320480" cy="55057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250">
                  <a:extLst>
                    <a:ext uri="{9D8B030D-6E8A-4147-A177-3AD203B41FA5}">
                      <a16:colId xmlns:a16="http://schemas.microsoft.com/office/drawing/2014/main" val="4158527426"/>
                    </a:ext>
                  </a:extLst>
                </a:gridCol>
                <a:gridCol w="1850826">
                  <a:extLst>
                    <a:ext uri="{9D8B030D-6E8A-4147-A177-3AD203B41FA5}">
                      <a16:colId xmlns:a16="http://schemas.microsoft.com/office/drawing/2014/main" val="335543100"/>
                    </a:ext>
                  </a:extLst>
                </a:gridCol>
                <a:gridCol w="762010">
                  <a:extLst>
                    <a:ext uri="{9D8B030D-6E8A-4147-A177-3AD203B41FA5}">
                      <a16:colId xmlns:a16="http://schemas.microsoft.com/office/drawing/2014/main" val="1935577129"/>
                    </a:ext>
                  </a:extLst>
                </a:gridCol>
                <a:gridCol w="859890">
                  <a:extLst>
                    <a:ext uri="{9D8B030D-6E8A-4147-A177-3AD203B41FA5}">
                      <a16:colId xmlns:a16="http://schemas.microsoft.com/office/drawing/2014/main" val="3314574362"/>
                    </a:ext>
                  </a:extLst>
                </a:gridCol>
                <a:gridCol w="607504">
                  <a:extLst>
                    <a:ext uri="{9D8B030D-6E8A-4147-A177-3AD203B41FA5}">
                      <a16:colId xmlns:a16="http://schemas.microsoft.com/office/drawing/2014/main" val="4180013564"/>
                    </a:ext>
                  </a:extLst>
                </a:gridCol>
              </a:tblGrid>
              <a:tr h="227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№ п/п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Наименование конкурса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Уровень 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Результат 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Год участия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1527329215"/>
                  </a:ext>
                </a:extLst>
              </a:tr>
              <a:tr h="341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Областной конкурс детского рисунка «Полиция глазами детей» среди воспитанников ДОУ.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областной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грамота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2018г.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4101767356"/>
                  </a:ext>
                </a:extLst>
              </a:tr>
              <a:tr h="341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Конкурс  детского рисунка «Честно Родине служить» среди воспитанников ДОУ.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областной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грамота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2018г.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3197165848"/>
                  </a:ext>
                </a:extLst>
              </a:tr>
              <a:tr h="341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3.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Городской конкурс видеороликов по безопасности дорожного движения «Сделать видимым- значит спасти!»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муниципальный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диплом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2019г.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77323173"/>
                  </a:ext>
                </a:extLst>
              </a:tr>
              <a:tr h="341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4.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Конкурс рисунков среди воспитанников ДОУ ГО Дегтярск  на тему «Права сказочных героев»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муниципальный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сертификат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2019г.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51908239"/>
                  </a:ext>
                </a:extLst>
              </a:tr>
              <a:tr h="227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5.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Областной конкурс «Творчество и интеллект» для детей с ОВЗ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всероссийский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диплом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2019г.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857488825"/>
                  </a:ext>
                </a:extLst>
              </a:tr>
              <a:tr h="227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6.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Конкурс рисунков детей «Спасибо деду за победу»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муниципальный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благодарность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2019г.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1606087205"/>
                  </a:ext>
                </a:extLst>
              </a:tr>
              <a:tr h="341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7.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Конкурс рисунков детей с ограниченными возможностями здоровья Подарок маме на 8 марта»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всероссийский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сертификат 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2019г.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3208064637"/>
                  </a:ext>
                </a:extLst>
              </a:tr>
              <a:tr h="341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Конкурс рисунка безопасного поведения в различных жизненных ситуациях «Антитеррористическая безопасность»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всероссийский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диплом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2019г.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1575796637"/>
                  </a:ext>
                </a:extLst>
              </a:tr>
              <a:tr h="341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9.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Конкур детско - юношевского творчества по пожарной безопасности «Неопалимая Купина»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городской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диплом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2020г.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2174825551"/>
                  </a:ext>
                </a:extLst>
              </a:tr>
              <a:tr h="227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Творческий конкурс по ПДД новогодних поделок «Елочка ГИБДД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областной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диплом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2020г.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822503606"/>
                  </a:ext>
                </a:extLst>
              </a:tr>
              <a:tr h="4558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11.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Просветительская  акция  «Географический диктант для дошкольников  в Свердловской области «Родной свой край – люби и знай»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областной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сертификат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2020г.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2849853116"/>
                  </a:ext>
                </a:extLst>
              </a:tr>
              <a:tr h="231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12.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Конкурс декоративно – прикладного творчества «Весенний букет»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муниципальный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диплом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2021г.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2667872798"/>
                  </a:ext>
                </a:extLst>
              </a:tr>
              <a:tr h="137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13.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Городской конкурс «Мини-мисс 2021»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муниципальный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диплом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2021г.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2986743083"/>
                  </a:ext>
                </a:extLst>
              </a:tr>
              <a:tr h="4558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14.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Городской онлайн-конкурс по легоконструированию для старших дошкольников «Волшебный мир ЛЕГО 2021»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муниципальный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диплом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2021г.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741094148"/>
                  </a:ext>
                </a:extLst>
              </a:tr>
              <a:tr h="231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15.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Онлайн-мероприятия «Мечты о космосе» в рамках празднования Дня космонавтики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муниципальный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диплом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2021г.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690957236"/>
                  </a:ext>
                </a:extLst>
              </a:tr>
              <a:tr h="113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16.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Всероссийская акция «Ночь искусств»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муниципальный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благодарность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2021г.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3879488553"/>
                  </a:ext>
                </a:extLst>
              </a:tr>
              <a:tr h="341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17.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Конкурс рисунков среди воспитанников ДОУ ГО Дегтярск  на тему «Города - герои»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городской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грамота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2021г.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708857323"/>
                  </a:ext>
                </a:extLst>
              </a:tr>
              <a:tr h="231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18.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Конкурс листовок «Правила дорожного движения – правила жизни»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муниципальный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благодарность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2021г.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13" marR="30613" marT="0" marB="0"/>
                </a:tc>
                <a:extLst>
                  <a:ext uri="{0D108BD9-81ED-4DB2-BD59-A6C34878D82A}">
                    <a16:rowId xmlns:a16="http://schemas.microsoft.com/office/drawing/2014/main" val="356147624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78433" y="260648"/>
            <a:ext cx="613982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Творческая деятельность воспитанников</a:t>
            </a:r>
          </a:p>
        </p:txBody>
      </p:sp>
      <p:pic>
        <p:nvPicPr>
          <p:cNvPr id="43010" name="Picture 2" descr="E:\фото родит собрания\IMG_3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3552395" cy="2664296"/>
          </a:xfrm>
          <a:prstGeom prst="rect">
            <a:avLst/>
          </a:prstGeom>
          <a:noFill/>
        </p:spPr>
      </p:pic>
      <p:pic>
        <p:nvPicPr>
          <p:cNvPr id="43012" name="Picture 4" descr="E:\фото родит собрания\фото Творчество дете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573016"/>
            <a:ext cx="3413760" cy="2560320"/>
          </a:xfrm>
          <a:prstGeom prst="rect">
            <a:avLst/>
          </a:prstGeom>
          <a:noFill/>
        </p:spPr>
      </p:pic>
      <p:pic>
        <p:nvPicPr>
          <p:cNvPr id="11" name="Picture 1" descr="E:\фото\конкурсы\IMG_4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764704"/>
            <a:ext cx="3511550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55276" y="260648"/>
            <a:ext cx="438613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Общественная деятельность</a:t>
            </a:r>
          </a:p>
        </p:txBody>
      </p:sp>
      <p:pic>
        <p:nvPicPr>
          <p:cNvPr id="33794" name="Picture 2" descr="E:\фото для Наташи Д\SAM_6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4149725"/>
            <a:ext cx="292735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E:\фото для Наташи Д\IMG_3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92150"/>
            <a:ext cx="4683125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E:\фото для Наташи Д\IMG_4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908050"/>
            <a:ext cx="3511550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E:\фото для Наташи Д\IMG_3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3573463"/>
            <a:ext cx="3979863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:\Users\lox\Pictures\Мои рисунки\Мои рисунки\детки\728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165850"/>
            <a:ext cx="4056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 descr="E:\фото\конкурсы\IMG_48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32638" y="-5348288"/>
            <a:ext cx="5618163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 descr="E:\фото\конкурсы\IMG_48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04813"/>
            <a:ext cx="374491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2" descr="E:\фото для Наташи Д\IMG_53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068960"/>
            <a:ext cx="4446587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E:\фото родит собрания\фото летний праздни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76672"/>
            <a:ext cx="2926080" cy="3901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:\Users\lox\Pictures\Мои рисунки\Мои рисунки\детки\728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165850"/>
            <a:ext cx="4056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 descr="E:\фото\конкурсы\IMG_48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32638" y="-5348288"/>
            <a:ext cx="5618163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87624" y="1772816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СПАСИБО ЗА ВНИМАНИЕ!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4499992" y="332656"/>
            <a:ext cx="4248470" cy="1699999"/>
          </a:xfrm>
          <a:prstGeom prst="round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  <a:latin typeface="Microsoft Sans Serif" pitchFamily="34" charset="0"/>
                <a:cs typeface="Microsoft Sans Serif" pitchFamily="34" charset="0"/>
              </a:rPr>
              <a:t>Основная общеобразовательная программа детского сада в соответствии с ФГОС ДО и с учетом примерной основной общеобразовательной программы ДО</a:t>
            </a: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 flipH="1">
            <a:off x="5178349" y="4221088"/>
            <a:ext cx="3570113" cy="2046387"/>
          </a:xfrm>
          <a:prstGeom prst="round2Diag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Arial" charset="0"/>
                <a:cs typeface="Microsoft Sans Serif" pitchFamily="34" charset="0"/>
              </a:rPr>
              <a:t>Вариативная программа «</a:t>
            </a:r>
            <a:r>
              <a:rPr lang="ru-RU" sz="2000" b="1" dirty="0" err="1">
                <a:solidFill>
                  <a:schemeClr val="tx1"/>
                </a:solidFill>
                <a:latin typeface="Arial" charset="0"/>
                <a:cs typeface="Microsoft Sans Serif" pitchFamily="34" charset="0"/>
              </a:rPr>
              <a:t>Легоконструирование</a:t>
            </a:r>
            <a:r>
              <a:rPr lang="ru-RU" sz="2000" b="1" dirty="0">
                <a:solidFill>
                  <a:schemeClr val="tx1"/>
                </a:solidFill>
                <a:latin typeface="Arial" charset="0"/>
                <a:cs typeface="Microsoft Sans Serif" pitchFamily="34" charset="0"/>
              </a:rPr>
              <a:t>» М.С. </a:t>
            </a:r>
            <a:r>
              <a:rPr lang="ru-RU" sz="2000" b="1" dirty="0" err="1">
                <a:solidFill>
                  <a:schemeClr val="tx1"/>
                </a:solidFill>
                <a:latin typeface="Arial" charset="0"/>
                <a:cs typeface="Microsoft Sans Serif" pitchFamily="34" charset="0"/>
              </a:rPr>
              <a:t>Ишмакова</a:t>
            </a:r>
            <a:endParaRPr lang="ru-RU" sz="1400" dirty="0">
              <a:solidFill>
                <a:schemeClr val="tx1"/>
              </a:solidFill>
              <a:latin typeface="Arial" charset="0"/>
              <a:cs typeface="Microsoft Sans Serif" pitchFamily="34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043608" y="3933056"/>
            <a:ext cx="3456384" cy="2304256"/>
          </a:xfrm>
          <a:prstGeom prst="round2Diag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>
                <a:solidFill>
                  <a:schemeClr val="tx1"/>
                </a:solidFill>
                <a:latin typeface="Arial" charset="0"/>
                <a:cs typeface="Microsoft Sans Serif" pitchFamily="34" charset="0"/>
              </a:rPr>
              <a:t>Вариативная программа «Приобщение детей к истокам русской народной культуры» О.Л. Князева, </a:t>
            </a:r>
          </a:p>
          <a:p>
            <a:pPr algn="ctr">
              <a:defRPr/>
            </a:pPr>
            <a:r>
              <a:rPr lang="ru-RU" sz="2000">
                <a:solidFill>
                  <a:schemeClr val="tx1"/>
                </a:solidFill>
                <a:latin typeface="Arial" charset="0"/>
                <a:cs typeface="Microsoft Sans Serif" pitchFamily="34" charset="0"/>
              </a:rPr>
              <a:t>М.Д. Маханева</a:t>
            </a:r>
            <a:endParaRPr lang="ru-RU" sz="1600">
              <a:solidFill>
                <a:schemeClr val="tx1"/>
              </a:solidFill>
              <a:latin typeface="Arial" charset="0"/>
              <a:cs typeface="Microsoft Sans Serif" pitchFamily="34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5651500" y="2276872"/>
            <a:ext cx="3097213" cy="1656184"/>
          </a:xfrm>
          <a:prstGeom prst="round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Рабочая программа воспитания МБДОУ «Детский сад № 20»</a:t>
            </a:r>
            <a:endParaRPr lang="ru-RU" sz="2000" b="1" dirty="0">
              <a:solidFill>
                <a:srgbClr val="00206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11560" y="2173119"/>
            <a:ext cx="4032448" cy="15844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FFFF"/>
                </a:solidFill>
                <a:latin typeface="Arial" charset="0"/>
                <a:cs typeface="Microsoft Sans Serif" pitchFamily="34" charset="0"/>
              </a:rPr>
              <a:t>Вариативная программа «Юный эколог» </a:t>
            </a:r>
            <a:r>
              <a:rPr lang="ru-RU" b="1" dirty="0" err="1">
                <a:solidFill>
                  <a:srgbClr val="FFFFFF"/>
                </a:solidFill>
                <a:latin typeface="Arial" charset="0"/>
                <a:cs typeface="Microsoft Sans Serif" pitchFamily="34" charset="0"/>
              </a:rPr>
              <a:t>С.Н.Николаева</a:t>
            </a:r>
            <a:endParaRPr lang="ru-RU" b="1" dirty="0">
              <a:solidFill>
                <a:srgbClr val="FFFFFF"/>
              </a:solidFill>
              <a:latin typeface="Arial" charset="0"/>
              <a:cs typeface="Microsoft Sans Serif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11560" y="332656"/>
            <a:ext cx="3456384" cy="1622281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Реализую следующие программы: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INGA\Desktop\INGA\Documents\Documents\ДЛЯ САЙТА\баннеры\логопедбаннер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1557338"/>
            <a:ext cx="31591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95288" y="476250"/>
            <a:ext cx="4679950" cy="3744913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Целью моей профессиональной деятельности</a:t>
            </a:r>
            <a:r>
              <a:rPr lang="ru-RU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является </a:t>
            </a:r>
            <a:r>
              <a:rPr lang="ru-RU" b="1" dirty="0">
                <a:solidFill>
                  <a:schemeClr val="tx1"/>
                </a:solidFill>
                <a:latin typeface="Arial" charset="0"/>
                <a:cs typeface="Arial" charset="0"/>
              </a:rPr>
              <a:t>создание комплекса условий, позволяющих обеспечить позитивную социальную ситуацию развития всех участников образовательных отношений в условиях образовательного потенциала пространства </a:t>
            </a:r>
            <a:r>
              <a:rPr lang="ru-RU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группы и ДОУ.</a:t>
            </a:r>
            <a:r>
              <a:rPr lang="ru-RU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ru-RU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2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32656"/>
            <a:ext cx="7956376" cy="600164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Задачи моей профессиональной деятельности:</a:t>
            </a:r>
          </a:p>
          <a:p>
            <a:pPr>
              <a:defRPr/>
            </a:pPr>
            <a:r>
              <a:rPr lang="ru-RU" sz="2000" b="1" dirty="0" smtClean="0">
                <a:latin typeface="Microsoft Sans Serif" pitchFamily="34" charset="0"/>
                <a:cs typeface="Microsoft Sans Serif" pitchFamily="34" charset="0"/>
              </a:rPr>
              <a:t>- использование </a:t>
            </a:r>
            <a:r>
              <a:rPr lang="ru-RU" sz="2000" b="1" dirty="0">
                <a:latin typeface="Microsoft Sans Serif" pitchFamily="34" charset="0"/>
                <a:cs typeface="Microsoft Sans Serif" pitchFamily="34" charset="0"/>
              </a:rPr>
              <a:t>форм и методов работы с детьми, соответствующих их возрастным и индивидуальным особенностям; </a:t>
            </a:r>
          </a:p>
          <a:p>
            <a:pPr>
              <a:defRPr/>
            </a:pPr>
            <a:endParaRPr lang="ru-RU" sz="2000" b="1" dirty="0">
              <a:latin typeface="Microsoft Sans Serif" pitchFamily="34" charset="0"/>
              <a:cs typeface="Microsoft Sans Serif" pitchFamily="34" charset="0"/>
            </a:endParaRPr>
          </a:p>
          <a:p>
            <a:pPr>
              <a:buFontTx/>
              <a:buChar char="-"/>
              <a:defRPr/>
            </a:pPr>
            <a:r>
              <a:rPr lang="ru-RU" sz="2000" b="1" dirty="0">
                <a:latin typeface="Microsoft Sans Serif" pitchFamily="34" charset="0"/>
                <a:cs typeface="Microsoft Sans Serif" pitchFamily="34" charset="0"/>
              </a:rPr>
              <a:t> построение образовательной деятельности на основе взаимодействия взрослого с детьми, ориентированной на интересы и возможности каждого ребенка группы и учитывающей социальную ситуацию его развития; </a:t>
            </a:r>
          </a:p>
          <a:p>
            <a:pPr>
              <a:buFontTx/>
              <a:buChar char="-"/>
              <a:defRPr/>
            </a:pPr>
            <a:endParaRPr lang="ru-RU" sz="2000" b="1" dirty="0">
              <a:latin typeface="Microsoft Sans Serif" pitchFamily="34" charset="0"/>
              <a:cs typeface="Microsoft Sans Serif" pitchFamily="34" charset="0"/>
            </a:endParaRPr>
          </a:p>
          <a:p>
            <a:pPr>
              <a:defRPr/>
            </a:pPr>
            <a:r>
              <a:rPr lang="ru-RU" sz="2000" b="1" dirty="0">
                <a:latin typeface="Microsoft Sans Serif" pitchFamily="34" charset="0"/>
                <a:cs typeface="Microsoft Sans Serif" pitchFamily="34" charset="0"/>
              </a:rPr>
              <a:t>- поддержание положительного, доброжелательного</a:t>
            </a:r>
          </a:p>
          <a:p>
            <a:pPr>
              <a:defRPr/>
            </a:pPr>
            <a:r>
              <a:rPr lang="ru-RU" sz="2000" b="1" dirty="0">
                <a:latin typeface="Microsoft Sans Serif" pitchFamily="34" charset="0"/>
                <a:cs typeface="Microsoft Sans Serif" pitchFamily="34" charset="0"/>
              </a:rPr>
              <a:t>отношения детей друг к другу; </a:t>
            </a:r>
          </a:p>
          <a:p>
            <a:pPr>
              <a:defRPr/>
            </a:pPr>
            <a:endParaRPr lang="ru-RU" sz="2000" b="1" dirty="0">
              <a:latin typeface="Microsoft Sans Serif" pitchFamily="34" charset="0"/>
              <a:cs typeface="Microsoft Sans Serif" pitchFamily="34" charset="0"/>
            </a:endParaRPr>
          </a:p>
          <a:p>
            <a:pPr>
              <a:buFontTx/>
              <a:buChar char="-"/>
              <a:defRPr/>
            </a:pPr>
            <a:r>
              <a:rPr lang="ru-RU" sz="2000" b="1" dirty="0">
                <a:latin typeface="Microsoft Sans Serif" pitchFamily="34" charset="0"/>
                <a:cs typeface="Microsoft Sans Serif" pitchFamily="34" charset="0"/>
              </a:rPr>
              <a:t> поддержание инициативы и самостоятельности детей </a:t>
            </a:r>
          </a:p>
          <a:p>
            <a:pPr>
              <a:defRPr/>
            </a:pPr>
            <a:r>
              <a:rPr lang="ru-RU" sz="2000" b="1" dirty="0">
                <a:latin typeface="Microsoft Sans Serif" pitchFamily="34" charset="0"/>
                <a:cs typeface="Microsoft Sans Serif" pitchFamily="34" charset="0"/>
              </a:rPr>
              <a:t>в специфических для них видах деятельности; предоставление детям возможности выбора вида активности, материалов, участников в совместной деятельности и общения; поддержка родителей (законных представителей) в воспитании детей через разнообразные  формы работы</a:t>
            </a:r>
          </a:p>
        </p:txBody>
      </p:sp>
      <p:pic>
        <p:nvPicPr>
          <p:cNvPr id="16388" name="Picture 341" descr="j0232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5" y="5065950"/>
            <a:ext cx="1626717" cy="179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341" descr="j0232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4827588"/>
            <a:ext cx="184308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43608" y="404665"/>
            <a:ext cx="5814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В своей работе я использую </a:t>
            </a:r>
          </a:p>
          <a:p>
            <a:pPr algn="ctr">
              <a:defRPr/>
            </a:pPr>
            <a:r>
              <a:rPr lang="ru-RU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современные  образовательные технологии: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1196752"/>
            <a:ext cx="59046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Здоровьесберегающие</a:t>
            </a:r>
            <a:r>
              <a:rPr lang="ru-RU" dirty="0" smtClean="0"/>
              <a:t> технологии</a:t>
            </a:r>
          </a:p>
          <a:p>
            <a:endParaRPr lang="ru-RU" dirty="0" smtClean="0"/>
          </a:p>
          <a:p>
            <a:r>
              <a:rPr lang="ru-RU" dirty="0" smtClean="0"/>
              <a:t>Технологии проектной деятельности</a:t>
            </a:r>
          </a:p>
          <a:p>
            <a:endParaRPr lang="ru-RU" dirty="0" smtClean="0"/>
          </a:p>
          <a:p>
            <a:r>
              <a:rPr lang="ru-RU" dirty="0" smtClean="0"/>
              <a:t>Технологии исследовательской деятельности</a:t>
            </a:r>
          </a:p>
          <a:p>
            <a:endParaRPr lang="ru-RU" dirty="0" smtClean="0"/>
          </a:p>
          <a:p>
            <a:r>
              <a:rPr lang="ru-RU" dirty="0" smtClean="0"/>
              <a:t>Информационно-коммуникационные технологии</a:t>
            </a:r>
          </a:p>
          <a:p>
            <a:endParaRPr lang="ru-RU" dirty="0" smtClean="0"/>
          </a:p>
          <a:p>
            <a:r>
              <a:rPr lang="ru-RU" dirty="0" err="1" smtClean="0"/>
              <a:t>Личностно-ориетированные</a:t>
            </a:r>
            <a:r>
              <a:rPr lang="ru-RU" dirty="0" smtClean="0"/>
              <a:t> технологии</a:t>
            </a:r>
          </a:p>
          <a:p>
            <a:endParaRPr lang="ru-RU" dirty="0" smtClean="0"/>
          </a:p>
          <a:p>
            <a:r>
              <a:rPr lang="ru-RU" dirty="0" smtClean="0"/>
              <a:t>Игровые технологии</a:t>
            </a:r>
          </a:p>
          <a:p>
            <a:endParaRPr lang="ru-RU" dirty="0" smtClean="0"/>
          </a:p>
          <a:p>
            <a:r>
              <a:rPr lang="ru-RU" dirty="0" smtClean="0"/>
              <a:t>Технологии </a:t>
            </a:r>
            <a:r>
              <a:rPr lang="ru-RU" dirty="0" err="1" smtClean="0"/>
              <a:t>Лэпбук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60422_0939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0974696" y="641040"/>
            <a:ext cx="394637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E:\фото\IMG_4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510" y="4221088"/>
            <a:ext cx="3532387" cy="2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 descr="E:\фото\конкурсы\IMG_4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482629"/>
            <a:ext cx="368786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 descr="E:\фото для Дранишниковой\IMG_52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0437" y="297928"/>
            <a:ext cx="3934547" cy="295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3" descr="E:\фото для Дранишниковой\IMG_51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1171" y="3489400"/>
            <a:ext cx="4213225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26" y="720877"/>
            <a:ext cx="2890293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INGA\Desktop\detsad-81613-1488649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645024"/>
            <a:ext cx="273630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1" descr="E:\фото\лего\IMG_4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404813"/>
            <a:ext cx="396081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1" descr="E:\фото\лего\IMG_4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404813"/>
            <a:ext cx="396081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" descr="E:\фото\пдд\IMG_49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33375"/>
            <a:ext cx="37449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16" y="3230488"/>
            <a:ext cx="2733768" cy="364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59333" y="332656"/>
            <a:ext cx="7517123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crosoft Sans Serif" pitchFamily="34" charset="0"/>
                <a:cs typeface="Microsoft Sans Serif" pitchFamily="34" charset="0"/>
              </a:rPr>
              <a:t>Результаты достижений детьми по 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crosoft Sans Serif" pitchFamily="34" charset="0"/>
                <a:cs typeface="Microsoft Sans Serif" pitchFamily="34" charset="0"/>
              </a:rPr>
              <a:t>образовательным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crosoft Sans Serif" pitchFamily="34" charset="0"/>
                <a:cs typeface="Microsoft Sans Serif" pitchFamily="34" charset="0"/>
              </a:rPr>
              <a:t>областям  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Microsoft Sans Serif" pitchFamily="34" charset="0"/>
              <a:cs typeface="Microsoft Sans Serif" pitchFamily="34" charset="0"/>
            </a:endParaRPr>
          </a:p>
          <a:p>
            <a:pPr algn="ctr">
              <a:defRPr/>
            </a:pP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crosoft Sans Serif" pitchFamily="34" charset="0"/>
                <a:cs typeface="Microsoft Sans Serif" pitchFamily="34" charset="0"/>
              </a:rPr>
              <a:t>на сентябрь 2021 года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20488" name="TextBox 8"/>
          <p:cNvSpPr txBox="1">
            <a:spLocks noChangeArrowheads="1"/>
          </p:cNvSpPr>
          <p:nvPr/>
        </p:nvSpPr>
        <p:spPr bwMode="auto">
          <a:xfrm>
            <a:off x="1331913" y="1484313"/>
            <a:ext cx="23663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Речевое </a:t>
            </a:r>
            <a:r>
              <a:rPr lang="ru-RU" sz="20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развитие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в- 3%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с- 93%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д- 4%</a:t>
            </a:r>
            <a:endParaRPr lang="ru-RU" sz="2000" b="1" dirty="0">
              <a:solidFill>
                <a:srgbClr val="00206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20489" name="TextBox 10"/>
          <p:cNvSpPr txBox="1">
            <a:spLocks noChangeArrowheads="1"/>
          </p:cNvSpPr>
          <p:nvPr/>
        </p:nvSpPr>
        <p:spPr bwMode="auto">
          <a:xfrm>
            <a:off x="4850299" y="1557338"/>
            <a:ext cx="389157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Художественно – эстетическое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развитие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в- 4%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с- 93%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д- 3%</a:t>
            </a:r>
            <a:endParaRPr lang="ru-RU" sz="2000" b="1" dirty="0">
              <a:solidFill>
                <a:srgbClr val="00206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2843644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Познавательное развитие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в- 18%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с- 82%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д- 0</a:t>
            </a:r>
            <a:endParaRPr lang="ru-RU" b="1" dirty="0">
              <a:solidFill>
                <a:srgbClr val="00206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3789040"/>
            <a:ext cx="3384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Социально-коммуникативное развитие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в- 3%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с- 96%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д- 1%</a:t>
            </a:r>
            <a:endParaRPr lang="ru-RU" sz="2000" b="1" dirty="0">
              <a:solidFill>
                <a:srgbClr val="00206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4077073"/>
            <a:ext cx="27363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Физическое развитие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в- 0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с- 95%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>д- 5%</a:t>
            </a:r>
            <a:endParaRPr lang="ru-RU" sz="2000" b="1" dirty="0">
              <a:solidFill>
                <a:srgbClr val="002060"/>
              </a:solidFill>
              <a:latin typeface="Microsoft Sans Serif" pitchFamily="34" charset="0"/>
              <a:cs typeface="Microsoft Sans Serif" pitchFamily="34" charset="0"/>
            </a:endParaRPr>
          </a:p>
          <a:p>
            <a:endParaRPr lang="ru-RU" b="1" dirty="0" smtClean="0">
              <a:solidFill>
                <a:srgbClr val="002060"/>
              </a:solidFill>
              <a:latin typeface="Microsoft Sans Serif" pitchFamily="34" charset="0"/>
              <a:cs typeface="Microsoft Sans Serif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Microsoft Sans Serif" pitchFamily="34" charset="0"/>
              <a:cs typeface="Microsoft Sans Serif" pitchFamily="34" charset="0"/>
            </a:endParaRPr>
          </a:p>
          <a:p>
            <a:endParaRPr lang="ru-RU" b="1" dirty="0" smtClean="0">
              <a:solidFill>
                <a:srgbClr val="002060"/>
              </a:solidFill>
              <a:latin typeface="Microsoft Sans Serif" pitchFamily="34" charset="0"/>
              <a:cs typeface="Microsoft Sans Serif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Microsoft Sans Serif" pitchFamily="34" charset="0"/>
              <a:cs typeface="Microsoft Sans Serif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</TotalTime>
  <Words>1365</Words>
  <Application>Microsoft Office PowerPoint</Application>
  <PresentationFormat>Экран (4:3)</PresentationFormat>
  <Paragraphs>271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Microsoft Sans Serif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родителями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Грамоты и благодарственные письма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1</cp:lastModifiedBy>
  <cp:revision>217</cp:revision>
  <dcterms:created xsi:type="dcterms:W3CDTF">2013-08-25T16:48:06Z</dcterms:created>
  <dcterms:modified xsi:type="dcterms:W3CDTF">2021-11-30T06:51:10Z</dcterms:modified>
</cp:coreProperties>
</file>