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6" r:id="rId2"/>
    <p:sldId id="257" r:id="rId3"/>
    <p:sldId id="258" r:id="rId4"/>
    <p:sldId id="260" r:id="rId5"/>
    <p:sldId id="259" r:id="rId6"/>
    <p:sldId id="264" r:id="rId7"/>
    <p:sldId id="278" r:id="rId8"/>
    <p:sldId id="279" r:id="rId9"/>
    <p:sldId id="286" r:id="rId10"/>
    <p:sldId id="287" r:id="rId11"/>
    <p:sldId id="281" r:id="rId12"/>
    <p:sldId id="288" r:id="rId13"/>
    <p:sldId id="282" r:id="rId14"/>
    <p:sldId id="289" r:id="rId15"/>
    <p:sldId id="290" r:id="rId16"/>
    <p:sldId id="265" r:id="rId17"/>
    <p:sldId id="266" r:id="rId18"/>
    <p:sldId id="268" r:id="rId19"/>
    <p:sldId id="291" r:id="rId20"/>
    <p:sldId id="269" r:id="rId21"/>
    <p:sldId id="283" r:id="rId22"/>
    <p:sldId id="284" r:id="rId23"/>
    <p:sldId id="292" r:id="rId24"/>
    <p:sldId id="273" r:id="rId25"/>
    <p:sldId id="285" r:id="rId26"/>
    <p:sldId id="274" r:id="rId27"/>
    <p:sldId id="275" r:id="rId28"/>
    <p:sldId id="27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9900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D45F61-8531-4158-B53F-985DA241B813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87EB4D-F34D-4E71-906D-680C91BFCFAE}">
      <dgm:prSet/>
      <dgm:spPr/>
      <dgm:t>
        <a:bodyPr/>
        <a:lstStyle/>
        <a:p>
          <a:pPr algn="ctr" rtl="0"/>
          <a:r>
            <a:rPr lang="ru-RU" b="1" spc="600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ЦЕЛЕВОЙ РАЗДЕЛ</a:t>
          </a:r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(цели, задачи, принципы планируемые результаты освоения программы)</a:t>
          </a:r>
          <a:endParaRPr lang="ru-RU" spc="600" dirty="0">
            <a:solidFill>
              <a:srgbClr val="66003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A4066A-1DE3-455A-9514-C1685EF7F03C}" type="parTrans" cxnId="{D6B3FE8D-9AB3-4B85-9462-74F8EE589D10}">
      <dgm:prSet/>
      <dgm:spPr/>
      <dgm:t>
        <a:bodyPr/>
        <a:lstStyle/>
        <a:p>
          <a:endParaRPr lang="ru-RU"/>
        </a:p>
      </dgm:t>
    </dgm:pt>
    <dgm:pt modelId="{F4C2B6C0-3778-4373-A462-0B0307A8F9A1}" type="sibTrans" cxnId="{D6B3FE8D-9AB3-4B85-9462-74F8EE589D10}">
      <dgm:prSet/>
      <dgm:spPr/>
      <dgm:t>
        <a:bodyPr/>
        <a:lstStyle/>
        <a:p>
          <a:endParaRPr lang="ru-RU"/>
        </a:p>
      </dgm:t>
    </dgm:pt>
    <dgm:pt modelId="{C27A99BF-15AC-4940-9544-2EDFBAE276C7}" type="pres">
      <dgm:prSet presAssocID="{BCD45F61-8531-4158-B53F-985DA241B81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7FA26CB-C7B8-462A-8DA6-E529BEEA14EC}" type="pres">
      <dgm:prSet presAssocID="{DA87EB4D-F34D-4E71-906D-680C91BFCFAE}" presName="thickLine" presStyleLbl="alignNode1" presStyleIdx="0" presStyleCnt="1"/>
      <dgm:spPr/>
    </dgm:pt>
    <dgm:pt modelId="{ABAA07DA-DCB1-4491-B729-09DD451C4E73}" type="pres">
      <dgm:prSet presAssocID="{DA87EB4D-F34D-4E71-906D-680C91BFCFAE}" presName="horz1" presStyleCnt="0"/>
      <dgm:spPr/>
    </dgm:pt>
    <dgm:pt modelId="{DD616F29-BC63-4A6F-A1A4-4E3C878A0E9F}" type="pres">
      <dgm:prSet presAssocID="{DA87EB4D-F34D-4E71-906D-680C91BFCFAE}" presName="tx1" presStyleLbl="revTx" presStyleIdx="0" presStyleCnt="1"/>
      <dgm:spPr/>
      <dgm:t>
        <a:bodyPr/>
        <a:lstStyle/>
        <a:p>
          <a:endParaRPr lang="ru-RU"/>
        </a:p>
      </dgm:t>
    </dgm:pt>
    <dgm:pt modelId="{6FE2FD1A-D0C2-4575-AAF6-7AFE7A267BFE}" type="pres">
      <dgm:prSet presAssocID="{DA87EB4D-F34D-4E71-906D-680C91BFCFAE}" presName="vert1" presStyleCnt="0"/>
      <dgm:spPr/>
    </dgm:pt>
  </dgm:ptLst>
  <dgm:cxnLst>
    <dgm:cxn modelId="{7CC9E195-85F3-43A6-8C8F-F5C44EC32725}" type="presOf" srcId="{DA87EB4D-F34D-4E71-906D-680C91BFCFAE}" destId="{DD616F29-BC63-4A6F-A1A4-4E3C878A0E9F}" srcOrd="0" destOrd="0" presId="urn:microsoft.com/office/officeart/2008/layout/LinedList"/>
    <dgm:cxn modelId="{D6B3FE8D-9AB3-4B85-9462-74F8EE589D10}" srcId="{BCD45F61-8531-4158-B53F-985DA241B813}" destId="{DA87EB4D-F34D-4E71-906D-680C91BFCFAE}" srcOrd="0" destOrd="0" parTransId="{1AA4066A-1DE3-455A-9514-C1685EF7F03C}" sibTransId="{F4C2B6C0-3778-4373-A462-0B0307A8F9A1}"/>
    <dgm:cxn modelId="{BB8B1442-FC31-42FB-BAE4-3971B8BB69BF}" type="presOf" srcId="{BCD45F61-8531-4158-B53F-985DA241B813}" destId="{C27A99BF-15AC-4940-9544-2EDFBAE276C7}" srcOrd="0" destOrd="0" presId="urn:microsoft.com/office/officeart/2008/layout/LinedList"/>
    <dgm:cxn modelId="{B6973A6F-24D3-483A-A46F-F1324C4B4A2A}" type="presParOf" srcId="{C27A99BF-15AC-4940-9544-2EDFBAE276C7}" destId="{07FA26CB-C7B8-462A-8DA6-E529BEEA14EC}" srcOrd="0" destOrd="0" presId="urn:microsoft.com/office/officeart/2008/layout/LinedList"/>
    <dgm:cxn modelId="{20E936B1-60EB-499A-8725-F06995EE1F49}" type="presParOf" srcId="{C27A99BF-15AC-4940-9544-2EDFBAE276C7}" destId="{ABAA07DA-DCB1-4491-B729-09DD451C4E73}" srcOrd="1" destOrd="0" presId="urn:microsoft.com/office/officeart/2008/layout/LinedList"/>
    <dgm:cxn modelId="{AD6B34DA-2D7B-4B4C-B366-60ADDA14DB69}" type="presParOf" srcId="{ABAA07DA-DCB1-4491-B729-09DD451C4E73}" destId="{DD616F29-BC63-4A6F-A1A4-4E3C878A0E9F}" srcOrd="0" destOrd="0" presId="urn:microsoft.com/office/officeart/2008/layout/LinedList"/>
    <dgm:cxn modelId="{8FE2A8BA-39E5-4A44-8CA5-F79910C7DCFB}" type="presParOf" srcId="{ABAA07DA-DCB1-4491-B729-09DD451C4E73}" destId="{6FE2FD1A-D0C2-4575-AAF6-7AFE7A267BF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A8E5E5-279C-4D19-88D3-BE96F245B32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CCAD9A-C4DB-4949-8080-383C8FE0366D}">
      <dgm:prSet/>
      <dgm:spPr/>
      <dgm:t>
        <a:bodyPr/>
        <a:lstStyle/>
        <a:p>
          <a:pPr algn="ctr" rtl="0"/>
          <a:r>
            <a:rPr lang="ru-RU" b="1" spc="600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СОДЕРЖАТЕЛЬНЫЙ РАЗДЕЛ</a:t>
          </a:r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(тематические модули по всем направлениям развития ребенка)</a:t>
          </a:r>
          <a:endParaRPr lang="ru-RU" spc="600" dirty="0">
            <a:solidFill>
              <a:srgbClr val="66003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48A881-937D-4316-A4D6-E38601972533}" type="parTrans" cxnId="{B4A00932-95B4-477C-A672-C25195346047}">
      <dgm:prSet/>
      <dgm:spPr/>
      <dgm:t>
        <a:bodyPr/>
        <a:lstStyle/>
        <a:p>
          <a:endParaRPr lang="ru-RU"/>
        </a:p>
      </dgm:t>
    </dgm:pt>
    <dgm:pt modelId="{A44DA010-9A47-48CF-B8C1-BB2B3F7CD8E1}" type="sibTrans" cxnId="{B4A00932-95B4-477C-A672-C25195346047}">
      <dgm:prSet/>
      <dgm:spPr/>
      <dgm:t>
        <a:bodyPr/>
        <a:lstStyle/>
        <a:p>
          <a:endParaRPr lang="ru-RU"/>
        </a:p>
      </dgm:t>
    </dgm:pt>
    <dgm:pt modelId="{9F5B5985-8ED7-47F3-A726-D5F3DD04C3C1}" type="pres">
      <dgm:prSet presAssocID="{D4A8E5E5-279C-4D19-88D3-BE96F245B32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37DF9BC-A496-4598-B215-9935007A558F}" type="pres">
      <dgm:prSet presAssocID="{EDCCAD9A-C4DB-4949-8080-383C8FE0366D}" presName="thickLine" presStyleLbl="alignNode1" presStyleIdx="0" presStyleCnt="1"/>
      <dgm:spPr/>
    </dgm:pt>
    <dgm:pt modelId="{7164ED15-E424-462E-A126-DFC8A4000FC3}" type="pres">
      <dgm:prSet presAssocID="{EDCCAD9A-C4DB-4949-8080-383C8FE0366D}" presName="horz1" presStyleCnt="0"/>
      <dgm:spPr/>
    </dgm:pt>
    <dgm:pt modelId="{647507FC-E864-4212-B3CB-64C707F5D1D0}" type="pres">
      <dgm:prSet presAssocID="{EDCCAD9A-C4DB-4949-8080-383C8FE0366D}" presName="tx1" presStyleLbl="revTx" presStyleIdx="0" presStyleCnt="1"/>
      <dgm:spPr/>
      <dgm:t>
        <a:bodyPr/>
        <a:lstStyle/>
        <a:p>
          <a:endParaRPr lang="ru-RU"/>
        </a:p>
      </dgm:t>
    </dgm:pt>
    <dgm:pt modelId="{8467BABB-A884-4277-A31C-A852E454D8E1}" type="pres">
      <dgm:prSet presAssocID="{EDCCAD9A-C4DB-4949-8080-383C8FE0366D}" presName="vert1" presStyleCnt="0"/>
      <dgm:spPr/>
    </dgm:pt>
  </dgm:ptLst>
  <dgm:cxnLst>
    <dgm:cxn modelId="{F1C25F07-DD67-44A2-A9CD-9DC4DEE39786}" type="presOf" srcId="{D4A8E5E5-279C-4D19-88D3-BE96F245B32D}" destId="{9F5B5985-8ED7-47F3-A726-D5F3DD04C3C1}" srcOrd="0" destOrd="0" presId="urn:microsoft.com/office/officeart/2008/layout/LinedList"/>
    <dgm:cxn modelId="{20E8BCD2-DC14-4052-8BE1-D154C7D1C201}" type="presOf" srcId="{EDCCAD9A-C4DB-4949-8080-383C8FE0366D}" destId="{647507FC-E864-4212-B3CB-64C707F5D1D0}" srcOrd="0" destOrd="0" presId="urn:microsoft.com/office/officeart/2008/layout/LinedList"/>
    <dgm:cxn modelId="{B4A00932-95B4-477C-A672-C25195346047}" srcId="{D4A8E5E5-279C-4D19-88D3-BE96F245B32D}" destId="{EDCCAD9A-C4DB-4949-8080-383C8FE0366D}" srcOrd="0" destOrd="0" parTransId="{3748A881-937D-4316-A4D6-E38601972533}" sibTransId="{A44DA010-9A47-48CF-B8C1-BB2B3F7CD8E1}"/>
    <dgm:cxn modelId="{586E3650-AAF0-43BC-9A87-76E61117EF15}" type="presParOf" srcId="{9F5B5985-8ED7-47F3-A726-D5F3DD04C3C1}" destId="{B37DF9BC-A496-4598-B215-9935007A558F}" srcOrd="0" destOrd="0" presId="urn:microsoft.com/office/officeart/2008/layout/LinedList"/>
    <dgm:cxn modelId="{7EE937B6-0046-40EE-AACC-1061185C043B}" type="presParOf" srcId="{9F5B5985-8ED7-47F3-A726-D5F3DD04C3C1}" destId="{7164ED15-E424-462E-A126-DFC8A4000FC3}" srcOrd="1" destOrd="0" presId="urn:microsoft.com/office/officeart/2008/layout/LinedList"/>
    <dgm:cxn modelId="{E45ED18D-D513-400C-80FB-1DD03F3C38A6}" type="presParOf" srcId="{7164ED15-E424-462E-A126-DFC8A4000FC3}" destId="{647507FC-E864-4212-B3CB-64C707F5D1D0}" srcOrd="0" destOrd="0" presId="urn:microsoft.com/office/officeart/2008/layout/LinedList"/>
    <dgm:cxn modelId="{07F8DC78-BB31-4777-9553-E51364FD9CFB}" type="presParOf" srcId="{7164ED15-E424-462E-A126-DFC8A4000FC3}" destId="{8467BABB-A884-4277-A31C-A852E454D8E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D4B722-6309-4BB9-AE32-7B179C31DC1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C1F049-2432-41AC-9938-DF239CED71D5}">
      <dgm:prSet/>
      <dgm:spPr/>
      <dgm:t>
        <a:bodyPr/>
        <a:lstStyle/>
        <a:p>
          <a:pPr algn="ctr" rtl="0"/>
          <a:r>
            <a:rPr lang="ru-RU" b="1" spc="600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ОРГАНИЗАЦИОННЫЙ РАЗДЕЛ</a:t>
          </a:r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(материально-техническое обеспечение программы, режим дня, планирование и оснащение РППС)</a:t>
          </a:r>
          <a:endParaRPr lang="ru-RU" b="1" spc="600" dirty="0">
            <a:solidFill>
              <a:srgbClr val="66003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E20BC3-2790-47C0-A23E-2A2DAA230FB3}" type="parTrans" cxnId="{5241AF15-A8C3-43FF-AFB3-7A32BDA095DD}">
      <dgm:prSet/>
      <dgm:spPr/>
      <dgm:t>
        <a:bodyPr/>
        <a:lstStyle/>
        <a:p>
          <a:endParaRPr lang="ru-RU"/>
        </a:p>
      </dgm:t>
    </dgm:pt>
    <dgm:pt modelId="{02010F29-BC1C-41AA-84C1-50AC469FF549}" type="sibTrans" cxnId="{5241AF15-A8C3-43FF-AFB3-7A32BDA095DD}">
      <dgm:prSet/>
      <dgm:spPr/>
      <dgm:t>
        <a:bodyPr/>
        <a:lstStyle/>
        <a:p>
          <a:endParaRPr lang="ru-RU"/>
        </a:p>
      </dgm:t>
    </dgm:pt>
    <dgm:pt modelId="{FC55F2BF-5AB7-43C7-AF28-00ED528C6397}" type="pres">
      <dgm:prSet presAssocID="{6ED4B722-6309-4BB9-AE32-7B179C31DC1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D7836D2-29C3-49ED-BBFC-7BFE4C7CC81E}" type="pres">
      <dgm:prSet presAssocID="{F0C1F049-2432-41AC-9938-DF239CED71D5}" presName="thickLine" presStyleLbl="alignNode1" presStyleIdx="0" presStyleCnt="1"/>
      <dgm:spPr/>
    </dgm:pt>
    <dgm:pt modelId="{8023240C-64F4-486A-87ED-54D0228B008E}" type="pres">
      <dgm:prSet presAssocID="{F0C1F049-2432-41AC-9938-DF239CED71D5}" presName="horz1" presStyleCnt="0"/>
      <dgm:spPr/>
    </dgm:pt>
    <dgm:pt modelId="{833AD623-0129-40EF-9067-B835487A08C0}" type="pres">
      <dgm:prSet presAssocID="{F0C1F049-2432-41AC-9938-DF239CED71D5}" presName="tx1" presStyleLbl="revTx" presStyleIdx="0" presStyleCnt="1"/>
      <dgm:spPr/>
      <dgm:t>
        <a:bodyPr/>
        <a:lstStyle/>
        <a:p>
          <a:endParaRPr lang="ru-RU"/>
        </a:p>
      </dgm:t>
    </dgm:pt>
    <dgm:pt modelId="{5BB616EC-B47B-482F-972E-82F7479E11C0}" type="pres">
      <dgm:prSet presAssocID="{F0C1F049-2432-41AC-9938-DF239CED71D5}" presName="vert1" presStyleCnt="0"/>
      <dgm:spPr/>
    </dgm:pt>
  </dgm:ptLst>
  <dgm:cxnLst>
    <dgm:cxn modelId="{5FCCDE80-9551-4D17-9DA1-872912DB840B}" type="presOf" srcId="{F0C1F049-2432-41AC-9938-DF239CED71D5}" destId="{833AD623-0129-40EF-9067-B835487A08C0}" srcOrd="0" destOrd="0" presId="urn:microsoft.com/office/officeart/2008/layout/LinedList"/>
    <dgm:cxn modelId="{5241AF15-A8C3-43FF-AFB3-7A32BDA095DD}" srcId="{6ED4B722-6309-4BB9-AE32-7B179C31DC1E}" destId="{F0C1F049-2432-41AC-9938-DF239CED71D5}" srcOrd="0" destOrd="0" parTransId="{6EE20BC3-2790-47C0-A23E-2A2DAA230FB3}" sibTransId="{02010F29-BC1C-41AA-84C1-50AC469FF549}"/>
    <dgm:cxn modelId="{AB90567C-74D4-40B8-B3DB-399D51F37552}" type="presOf" srcId="{6ED4B722-6309-4BB9-AE32-7B179C31DC1E}" destId="{FC55F2BF-5AB7-43C7-AF28-00ED528C6397}" srcOrd="0" destOrd="0" presId="urn:microsoft.com/office/officeart/2008/layout/LinedList"/>
    <dgm:cxn modelId="{57FCA272-AA6E-4409-B000-3A72D9EC0E1B}" type="presParOf" srcId="{FC55F2BF-5AB7-43C7-AF28-00ED528C6397}" destId="{2D7836D2-29C3-49ED-BBFC-7BFE4C7CC81E}" srcOrd="0" destOrd="0" presId="urn:microsoft.com/office/officeart/2008/layout/LinedList"/>
    <dgm:cxn modelId="{FF169FF0-2946-480A-BDBE-61C8F2DC76DD}" type="presParOf" srcId="{FC55F2BF-5AB7-43C7-AF28-00ED528C6397}" destId="{8023240C-64F4-486A-87ED-54D0228B008E}" srcOrd="1" destOrd="0" presId="urn:microsoft.com/office/officeart/2008/layout/LinedList"/>
    <dgm:cxn modelId="{78C57C49-D899-4F77-8F4E-064A1C519B27}" type="presParOf" srcId="{8023240C-64F4-486A-87ED-54D0228B008E}" destId="{833AD623-0129-40EF-9067-B835487A08C0}" srcOrd="0" destOrd="0" presId="urn:microsoft.com/office/officeart/2008/layout/LinedList"/>
    <dgm:cxn modelId="{FFC475E3-90C9-4297-BF53-57DEF1111DE8}" type="presParOf" srcId="{8023240C-64F4-486A-87ED-54D0228B008E}" destId="{5BB616EC-B47B-482F-972E-82F7479E11C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A7949D-A567-4F8C-98FF-612CE7791F3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BF4BF3-DB84-4913-9844-A1E9FCD1BE1A}">
      <dgm:prSet custT="1"/>
      <dgm:spPr/>
      <dgm:t>
        <a:bodyPr/>
        <a:lstStyle/>
        <a:p>
          <a:pPr algn="ctr" rtl="0"/>
          <a:r>
            <a:rPr lang="ru-RU" sz="1600" b="1" spc="600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ДОПОЛНИТЕЛЬНЫЙ РАЗДЕЛ</a:t>
          </a:r>
          <a:r>
            <a:rPr lang="ru-RU" sz="2000" b="1" spc="600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</a:t>
          </a:r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(презентация основных сведений из программы для родителей)</a:t>
          </a:r>
          <a:endParaRPr lang="ru-RU" sz="2000" b="1" spc="600" dirty="0">
            <a:solidFill>
              <a:srgbClr val="66003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386DF0-EAFB-4A46-96E2-F96AD5715E5B}" type="parTrans" cxnId="{40F0D838-F94E-484A-9210-802AB5280B64}">
      <dgm:prSet/>
      <dgm:spPr/>
      <dgm:t>
        <a:bodyPr/>
        <a:lstStyle/>
        <a:p>
          <a:endParaRPr lang="ru-RU"/>
        </a:p>
      </dgm:t>
    </dgm:pt>
    <dgm:pt modelId="{2B920E58-4FFB-44B7-BF1C-C0704A1D319F}" type="sibTrans" cxnId="{40F0D838-F94E-484A-9210-802AB5280B64}">
      <dgm:prSet/>
      <dgm:spPr/>
      <dgm:t>
        <a:bodyPr/>
        <a:lstStyle/>
        <a:p>
          <a:endParaRPr lang="ru-RU"/>
        </a:p>
      </dgm:t>
    </dgm:pt>
    <dgm:pt modelId="{CE7E1EC2-EF01-4082-B9DE-2AE48965DE98}" type="pres">
      <dgm:prSet presAssocID="{12A7949D-A567-4F8C-98FF-612CE7791F3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25F2DE5-BD1D-442F-90B7-E97E59736A6C}" type="pres">
      <dgm:prSet presAssocID="{E6BF4BF3-DB84-4913-9844-A1E9FCD1BE1A}" presName="thickLine" presStyleLbl="alignNode1" presStyleIdx="0" presStyleCnt="1"/>
      <dgm:spPr/>
    </dgm:pt>
    <dgm:pt modelId="{4EBFAD3B-086B-414C-BC2E-87C93E48318E}" type="pres">
      <dgm:prSet presAssocID="{E6BF4BF3-DB84-4913-9844-A1E9FCD1BE1A}" presName="horz1" presStyleCnt="0"/>
      <dgm:spPr/>
    </dgm:pt>
    <dgm:pt modelId="{C61C34C5-E0C7-4543-B51C-4EE6FC8691BC}" type="pres">
      <dgm:prSet presAssocID="{E6BF4BF3-DB84-4913-9844-A1E9FCD1BE1A}" presName="tx1" presStyleLbl="revTx" presStyleIdx="0" presStyleCnt="1"/>
      <dgm:spPr/>
      <dgm:t>
        <a:bodyPr/>
        <a:lstStyle/>
        <a:p>
          <a:endParaRPr lang="ru-RU"/>
        </a:p>
      </dgm:t>
    </dgm:pt>
    <dgm:pt modelId="{03CB862C-9BE0-48A8-8AC9-F6EBB4EBB6B4}" type="pres">
      <dgm:prSet presAssocID="{E6BF4BF3-DB84-4913-9844-A1E9FCD1BE1A}" presName="vert1" presStyleCnt="0"/>
      <dgm:spPr/>
    </dgm:pt>
  </dgm:ptLst>
  <dgm:cxnLst>
    <dgm:cxn modelId="{40F0D838-F94E-484A-9210-802AB5280B64}" srcId="{12A7949D-A567-4F8C-98FF-612CE7791F3B}" destId="{E6BF4BF3-DB84-4913-9844-A1E9FCD1BE1A}" srcOrd="0" destOrd="0" parTransId="{E8386DF0-EAFB-4A46-96E2-F96AD5715E5B}" sibTransId="{2B920E58-4FFB-44B7-BF1C-C0704A1D319F}"/>
    <dgm:cxn modelId="{8894FBCD-EC0C-49BC-9421-4BB4164FBCE4}" type="presOf" srcId="{12A7949D-A567-4F8C-98FF-612CE7791F3B}" destId="{CE7E1EC2-EF01-4082-B9DE-2AE48965DE98}" srcOrd="0" destOrd="0" presId="urn:microsoft.com/office/officeart/2008/layout/LinedList"/>
    <dgm:cxn modelId="{1EE1CBB7-F0D5-4C59-98D7-F7903D5241C3}" type="presOf" srcId="{E6BF4BF3-DB84-4913-9844-A1E9FCD1BE1A}" destId="{C61C34C5-E0C7-4543-B51C-4EE6FC8691BC}" srcOrd="0" destOrd="0" presId="urn:microsoft.com/office/officeart/2008/layout/LinedList"/>
    <dgm:cxn modelId="{53F894A6-F609-4496-9DC7-433E6D252A7D}" type="presParOf" srcId="{CE7E1EC2-EF01-4082-B9DE-2AE48965DE98}" destId="{925F2DE5-BD1D-442F-90B7-E97E59736A6C}" srcOrd="0" destOrd="0" presId="urn:microsoft.com/office/officeart/2008/layout/LinedList"/>
    <dgm:cxn modelId="{0B8ECB85-A54F-4CC9-B6B3-40DFDC219757}" type="presParOf" srcId="{CE7E1EC2-EF01-4082-B9DE-2AE48965DE98}" destId="{4EBFAD3B-086B-414C-BC2E-87C93E48318E}" srcOrd="1" destOrd="0" presId="urn:microsoft.com/office/officeart/2008/layout/LinedList"/>
    <dgm:cxn modelId="{3A1D6002-4DDA-4F72-A111-9A03D3698B0D}" type="presParOf" srcId="{4EBFAD3B-086B-414C-BC2E-87C93E48318E}" destId="{C61C34C5-E0C7-4543-B51C-4EE6FC8691BC}" srcOrd="0" destOrd="0" presId="urn:microsoft.com/office/officeart/2008/layout/LinedList"/>
    <dgm:cxn modelId="{05FCF437-2CF7-45E7-90A4-C91AC7988112}" type="presParOf" srcId="{4EBFAD3B-086B-414C-BC2E-87C93E48318E}" destId="{03CB862C-9BE0-48A8-8AC9-F6EBB4EBB6B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FA26CB-C7B8-462A-8DA6-E529BEEA14EC}">
      <dsp:nvSpPr>
        <dsp:cNvPr id="0" name=""/>
        <dsp:cNvSpPr/>
      </dsp:nvSpPr>
      <dsp:spPr>
        <a:xfrm>
          <a:off x="0" y="0"/>
          <a:ext cx="64294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16F29-BC63-4A6F-A1A4-4E3C878A0E9F}">
      <dsp:nvSpPr>
        <dsp:cNvPr id="0" name=""/>
        <dsp:cNvSpPr/>
      </dsp:nvSpPr>
      <dsp:spPr>
        <a:xfrm>
          <a:off x="0" y="0"/>
          <a:ext cx="6429420" cy="857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pc="600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ЦЕЛЕВОЙ РАЗДЕЛ</a:t>
          </a: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(цели, задачи, принципы планируемые результаты освоения программы)</a:t>
          </a:r>
          <a:endParaRPr lang="ru-RU" sz="2000" kern="1200" spc="600" dirty="0">
            <a:solidFill>
              <a:srgbClr val="66003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6429420" cy="8572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7DF9BC-A496-4598-B215-9935007A558F}">
      <dsp:nvSpPr>
        <dsp:cNvPr id="0" name=""/>
        <dsp:cNvSpPr/>
      </dsp:nvSpPr>
      <dsp:spPr>
        <a:xfrm>
          <a:off x="0" y="0"/>
          <a:ext cx="67151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7507FC-E864-4212-B3CB-64C707F5D1D0}">
      <dsp:nvSpPr>
        <dsp:cNvPr id="0" name=""/>
        <dsp:cNvSpPr/>
      </dsp:nvSpPr>
      <dsp:spPr>
        <a:xfrm>
          <a:off x="0" y="0"/>
          <a:ext cx="6715172" cy="785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pc="600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СОДЕРЖАТЕЛЬНЫЙ РАЗДЕЛ</a:t>
          </a:r>
          <a:r>
            <a:rPr lang="ru-RU" sz="1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(тематические модули по всем направлениям развития ребенка)</a:t>
          </a:r>
          <a:endParaRPr lang="ru-RU" sz="1800" kern="1200" spc="600" dirty="0">
            <a:solidFill>
              <a:srgbClr val="66003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6715172" cy="7858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7836D2-29C3-49ED-BBFC-7BFE4C7CC81E}">
      <dsp:nvSpPr>
        <dsp:cNvPr id="0" name=""/>
        <dsp:cNvSpPr/>
      </dsp:nvSpPr>
      <dsp:spPr>
        <a:xfrm>
          <a:off x="0" y="0"/>
          <a:ext cx="714376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3AD623-0129-40EF-9067-B835487A08C0}">
      <dsp:nvSpPr>
        <dsp:cNvPr id="0" name=""/>
        <dsp:cNvSpPr/>
      </dsp:nvSpPr>
      <dsp:spPr>
        <a:xfrm>
          <a:off x="0" y="0"/>
          <a:ext cx="7143768" cy="857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pc="600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ОРГАНИЗАЦИОННЫЙ РАЗДЕЛ</a:t>
          </a:r>
          <a:r>
            <a:rPr lang="ru-RU" sz="1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(материально-техническое обеспечение программы, режим дня, планирование и оснащение РППС)</a:t>
          </a:r>
          <a:endParaRPr lang="ru-RU" sz="1800" b="1" kern="1200" spc="600" dirty="0">
            <a:solidFill>
              <a:srgbClr val="66003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7143768" cy="8572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F2DE5-BD1D-442F-90B7-E97E59736A6C}">
      <dsp:nvSpPr>
        <dsp:cNvPr id="0" name=""/>
        <dsp:cNvSpPr/>
      </dsp:nvSpPr>
      <dsp:spPr>
        <a:xfrm>
          <a:off x="0" y="0"/>
          <a:ext cx="72152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1C34C5-E0C7-4543-B51C-4EE6FC8691BC}">
      <dsp:nvSpPr>
        <dsp:cNvPr id="0" name=""/>
        <dsp:cNvSpPr/>
      </dsp:nvSpPr>
      <dsp:spPr>
        <a:xfrm>
          <a:off x="0" y="0"/>
          <a:ext cx="7215238" cy="857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pc="600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ДОПОЛНИТЕЛЬНЫЙ РАЗДЕЛ</a:t>
          </a:r>
          <a:r>
            <a:rPr lang="ru-RU" sz="2000" b="1" kern="1200" spc="600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</a:t>
          </a: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(презентация основных сведений из программы для родителей)</a:t>
          </a:r>
          <a:endParaRPr lang="ru-RU" sz="2000" b="1" kern="1200" spc="600" dirty="0">
            <a:solidFill>
              <a:srgbClr val="66003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7215238" cy="857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D66E9-DF2E-47D4-80FA-1A3DF4E3F527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B7CA3-927B-4C41-8A89-FE565CEC88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Педагогам предоставляется право варьировать место занятий в педагогическом процессе, интегрируя (объединяя) содержание различных видов занятий в зависимости от поставленных целей и задач обучения и воспитания. Воспитатели и узкие специалисты координируют содержание проводимых занятий, осуществляя совместное планирование, обсуждая достижения и проблемы отдельных детей и группы в целом.</a:t>
            </a:r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B7CA3-927B-4C41-8A89-FE565CEC8828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Педагогам предоставляется право варьировать место занятий в педагогическом процессе, интегрируя (объединяя) содержание различных видов занятий в зависимости от поставленных целей и задач обучения и воспитания. Воспитатели и узкие специалисты координируют содержание проводимых занятий, осуществляя совместное планирование, обсуждая достижения и проблемы отдельных детей и группы в целом.</a:t>
            </a:r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B7CA3-927B-4C41-8A89-FE565CEC8828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10.png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3786191"/>
            <a:ext cx="8458200" cy="1643073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 smtClean="0">
                <a:solidFill>
                  <a:srgbClr val="660033"/>
                </a:solidFill>
                <a:latin typeface="Monotype Corsiva" pitchFamily="66" charset="0"/>
              </a:rPr>
              <a:t>Дополнительный раздел</a:t>
            </a:r>
            <a:br>
              <a:rPr lang="ru-RU" sz="2400" b="1" dirty="0" smtClean="0">
                <a:solidFill>
                  <a:srgbClr val="660033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660033"/>
                </a:solidFill>
                <a:latin typeface="Monotype Corsiva" pitchFamily="66" charset="0"/>
              </a:rPr>
              <a:t>(для родителей)</a:t>
            </a:r>
            <a:endParaRPr lang="ru-RU" sz="2400" b="1" dirty="0">
              <a:solidFill>
                <a:srgbClr val="660033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857232"/>
            <a:ext cx="8715436" cy="2643206"/>
          </a:xfrm>
        </p:spPr>
        <p:txBody>
          <a:bodyPr>
            <a:normAutofit fontScale="25000" lnSpcReduction="20000"/>
          </a:bodyPr>
          <a:lstStyle/>
          <a:p>
            <a:pPr algn="ctr" fontAlgn="base"/>
            <a:r>
              <a:rPr lang="ru-RU" sz="9600" b="1" dirty="0" smtClean="0">
                <a:solidFill>
                  <a:srgbClr val="660033"/>
                </a:solidFill>
                <a:latin typeface="Monotype Corsiva" pitchFamily="66" charset="0"/>
                <a:cs typeface="Times New Roman" pitchFamily="18" charset="0"/>
              </a:rPr>
              <a:t>Краткая презентация  </a:t>
            </a:r>
          </a:p>
          <a:p>
            <a:pPr algn="ctr" fontAlgn="base"/>
            <a:r>
              <a:rPr lang="ru-RU" sz="9600" b="1" dirty="0" smtClean="0">
                <a:solidFill>
                  <a:srgbClr val="660033"/>
                </a:solidFill>
                <a:latin typeface="Monotype Corsiva" pitchFamily="66" charset="0"/>
                <a:cs typeface="Times New Roman" pitchFamily="18" charset="0"/>
              </a:rPr>
              <a:t> о</a:t>
            </a:r>
            <a:r>
              <a:rPr lang="ru-RU" sz="9600" b="1" dirty="0" smtClean="0">
                <a:solidFill>
                  <a:srgbClr val="660033"/>
                </a:solidFill>
                <a:latin typeface="Monotype Corsiva" pitchFamily="66" charset="0"/>
              </a:rPr>
              <a:t>сновной  общеобразовательной  программы</a:t>
            </a:r>
            <a:endParaRPr lang="ru-RU" sz="9600" dirty="0" smtClean="0">
              <a:solidFill>
                <a:srgbClr val="660033"/>
              </a:solidFill>
              <a:latin typeface="Monotype Corsiva" pitchFamily="66" charset="0"/>
            </a:endParaRPr>
          </a:p>
          <a:p>
            <a:pPr algn="ctr" fontAlgn="base"/>
            <a:r>
              <a:rPr lang="ru-RU" sz="9600" b="1" dirty="0">
                <a:solidFill>
                  <a:srgbClr val="660033"/>
                </a:solidFill>
                <a:latin typeface="Monotype Corsiva" pitchFamily="66" charset="0"/>
              </a:rPr>
              <a:t>д</a:t>
            </a:r>
            <a:r>
              <a:rPr lang="ru-RU" sz="9600" b="1" dirty="0" smtClean="0">
                <a:solidFill>
                  <a:srgbClr val="660033"/>
                </a:solidFill>
                <a:latin typeface="Monotype Corsiva" pitchFamily="66" charset="0"/>
              </a:rPr>
              <a:t>ошкольного образования</a:t>
            </a:r>
            <a:endParaRPr lang="ru-RU" sz="9600" dirty="0" smtClean="0">
              <a:solidFill>
                <a:srgbClr val="660033"/>
              </a:solidFill>
              <a:latin typeface="Monotype Corsiva" pitchFamily="66" charset="0"/>
            </a:endParaRPr>
          </a:p>
          <a:p>
            <a:pPr algn="ctr" fontAlgn="base"/>
            <a:r>
              <a:rPr lang="ru-RU" sz="9600" b="1" dirty="0" smtClean="0">
                <a:solidFill>
                  <a:srgbClr val="660033"/>
                </a:solidFill>
                <a:latin typeface="Monotype Corsiva" pitchFamily="66" charset="0"/>
              </a:rPr>
              <a:t>МБДОУ «Детский сад № 20»</a:t>
            </a:r>
            <a:endParaRPr lang="ru-RU" sz="9600" dirty="0" smtClean="0">
              <a:solidFill>
                <a:srgbClr val="660033"/>
              </a:solidFill>
              <a:latin typeface="Monotype Corsiva" pitchFamily="66" charset="0"/>
            </a:endParaRPr>
          </a:p>
          <a:p>
            <a:pPr algn="ctr" fontAlgn="base"/>
            <a:endParaRPr lang="ru-RU" sz="9600" dirty="0" smtClean="0">
              <a:solidFill>
                <a:srgbClr val="660033"/>
              </a:solidFill>
              <a:latin typeface="Monotype Corsiva" pitchFamily="66" charset="0"/>
            </a:endParaRPr>
          </a:p>
          <a:p>
            <a:pPr algn="ctr"/>
            <a:r>
              <a:rPr lang="ru-RU" sz="9600" b="1" dirty="0" smtClean="0">
                <a:solidFill>
                  <a:srgbClr val="660033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9600" dirty="0" smtClean="0">
              <a:solidFill>
                <a:srgbClr val="660033"/>
              </a:solidFill>
              <a:latin typeface="Monotype Corsiva" pitchFamily="66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 descr="http://maminiskazki.ru/wp-content/uploads/2011/03/raduga_0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876"/>
            <a:ext cx="3857652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785786" y="4500570"/>
            <a:ext cx="2876550" cy="71438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68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</a:rPr>
              <a:t>МБДОУ </a:t>
            </a:r>
          </a:p>
          <a:p>
            <a:pPr marL="0" marR="0" lvl="0" indent="0" algn="ctr" defTabSz="914400" rtl="0" eaLnBrk="1" fontAlgn="base" latinLnBrk="0" hangingPunct="1">
              <a:lnSpc>
                <a:spcPts val="168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</a:rPr>
              <a:t>«Детский сад № </a:t>
            </a:r>
            <a:r>
              <a:rPr lang="ru-RU" sz="1400" b="1" dirty="0" smtClean="0">
                <a:solidFill>
                  <a:srgbClr val="800000"/>
                </a:solidFill>
                <a:latin typeface="Monotype Corsiva" pitchFamily="66" charset="0"/>
              </a:rPr>
              <a:t>20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</a:rPr>
              <a:t>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660033"/>
                </a:solidFill>
                <a:latin typeface="Times New Roman" pitchFamily="16" charset="0"/>
              </a:rPr>
              <a:t>Возрастные психофизические особенности развития каждого возраста детей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3"/>
            <a:ext cx="8686800" cy="407196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endParaRPr lang="ru-RU" b="1" dirty="0" smtClean="0">
              <a:solidFill>
                <a:srgbClr val="660033"/>
              </a:solidFill>
              <a:latin typeface="Times New Roman" pitchFamily="16" charset="0"/>
              <a:ea typeface="SimSun" charset="-122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Дети </a:t>
            </a:r>
            <a:r>
              <a:rPr lang="ru-RU" b="1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с 5-6 лет - «УЖЕ БОЛЬШИЕ»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Ключ возраста: В развитии ребенка происходит большой скачок: появляется способность управлять своим поведением, а так же процессами внимания и запоминания.</a:t>
            </a:r>
          </a:p>
          <a:p>
            <a:pPr algn="ctr">
              <a:buClr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dirty="0" smtClean="0">
              <a:solidFill>
                <a:srgbClr val="660033"/>
              </a:solidFill>
              <a:latin typeface="Times New Roman" pitchFamily="16" charset="0"/>
              <a:ea typeface="SimSun" charset="-122"/>
            </a:endParaRPr>
          </a:p>
          <a:p>
            <a:pPr algn="ctr">
              <a:buClr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 Дети с 6-7 лет - «МЕЧТАТЕЛИ, ПОМОЩНИКИ, БУДУЩИЕ УЧЕНИКИ!»</a:t>
            </a:r>
          </a:p>
          <a:p>
            <a:pPr>
              <a:buClrTx/>
              <a:buFont typeface="Wingdings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Ключ возраста: Произвольность поведения и психических процессов имеет решающее </a:t>
            </a:r>
            <a:r>
              <a:rPr lang="ru-RU" dirty="0" smtClean="0">
                <a:solidFill>
                  <a:srgbClr val="660033"/>
                </a:solidFill>
                <a:ea typeface="SimSun" charset="-122"/>
              </a:rPr>
              <a:t>значение </a:t>
            </a:r>
            <a:r>
              <a:rPr lang="ru-RU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для успешности школьного обучения, ибо означает умение ребенка подчинять свои действия требованиям учителя</a:t>
            </a:r>
          </a:p>
          <a:p>
            <a:endParaRPr lang="ru-RU" dirty="0">
              <a:solidFill>
                <a:srgbClr val="660033"/>
              </a:solidFill>
            </a:endParaRPr>
          </a:p>
        </p:txBody>
      </p:sp>
      <p:pic>
        <p:nvPicPr>
          <p:cNvPr id="4" name="Picture 13" descr="http://schtern.com/assets/images/217163-Entwicklungshilf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696" y="4969549"/>
            <a:ext cx="3168352" cy="181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57200"/>
            <a:ext cx="8777318" cy="54290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Программы</a:t>
            </a:r>
            <a:endParaRPr lang="ru-RU" sz="20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71546"/>
            <a:ext cx="8686800" cy="5357850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Целевые ориентиры образования в младенческом и раннем возрасте: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 проявляет навыки опрятности;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отрицательное отношение к грубости, жадности;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Соблюдает правила элементарной вежливости (самостоятельно или по напоминанию говорит «спасибо», «здравствуйте», «до свидания», «спокойной ночи» (в семье, в группе)); имеет первичные представления об элементарных правилах поведения в детском саду, дома, на улице и старается соблюдать их;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игрушек. Речь становится полноценным средством общения с другими детьми;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Стремится к общению со взрослыми и активно подражает им в движениях и действиях; появляются игры, в которых ребенок воспроизводит действия взрослого. Эмоционально откликается на игру, предложенную взрослым, принимает игровую задачу;</a:t>
            </a:r>
          </a:p>
          <a:p>
            <a:pPr lvl="0">
              <a:buNone/>
            </a:pPr>
            <a:endParaRPr lang="ru-RU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57200"/>
            <a:ext cx="8777318" cy="54290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Программы</a:t>
            </a:r>
            <a:endParaRPr lang="ru-RU" sz="20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71546"/>
            <a:ext cx="8686800" cy="535785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Целевые ориентиры образования в младенческом и раннем возрасте:</a:t>
            </a:r>
            <a:endParaRPr lang="ru-RU" sz="1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1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интерес к сверстникам; наблюдает за их действиями и подражает им. Умеет играть рядом со сверстниками, не мешая им. Проявляет интерес к совместным играм небольшими группами;</a:t>
            </a:r>
          </a:p>
          <a:p>
            <a:pPr lvl="0"/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интерес к окружающему миру природы, с интересом участвует в сезонных наблюдениях;</a:t>
            </a:r>
          </a:p>
          <a:p>
            <a:pPr lvl="0"/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интерес к стихам, песням и сказкам, рассматриванию картинок, стремится двигаться под музыку; эмоционально откликается на различные произведения культуры и искусства;</a:t>
            </a:r>
          </a:p>
          <a:p>
            <a:pPr lvl="0"/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пониманием следит за действиями героев кукольного театра; проявляет желание участвовать в театрализованных и сюжетно-ролевых играх;</a:t>
            </a:r>
          </a:p>
          <a:p>
            <a:pPr lvl="0"/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интерес к продуктивной деятельности (рисование, лепка, конструирование, аппликация);</a:t>
            </a:r>
          </a:p>
          <a:p>
            <a:pPr lvl="0"/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ребенка развита крупная моторика, он стремится осваивать различные виды движений (бег, лазанье, перешагивание и пр.). С интересом участвует в подвижных играх с простым содержанием, несложными движениями.</a:t>
            </a:r>
          </a:p>
          <a:p>
            <a:pPr>
              <a:buNone/>
            </a:pP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57200"/>
            <a:ext cx="8777318" cy="54290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Программы</a:t>
            </a:r>
            <a:endParaRPr lang="ru-RU" sz="20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4865703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Целевые ориентиры на этапе завершения дошкольного образования: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Способен сотрудничать и выполнять как лидерские, так и исполнительские функции в совместной деятельности;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эмпатию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 отношению к другим людям, готовность прийти на помощь тем, кто в этом нуждается.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умение слышать других и стремление быть понятым другими;</a:t>
            </a:r>
          </a:p>
          <a:p>
            <a:pPr>
              <a:buNone/>
            </a:pPr>
            <a:endParaRPr lang="ru-RU" sz="1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57200"/>
            <a:ext cx="8777318" cy="54290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Программы</a:t>
            </a:r>
            <a:endParaRPr lang="ru-RU" sz="20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00108"/>
            <a:ext cx="8686800" cy="5080017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Целевые ориентиры на этапе завершения дошкольного образования: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складываются предпосылки грамотности;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ответственность за начатое дело;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деятельности;</a:t>
            </a:r>
          </a:p>
          <a:p>
            <a:pPr>
              <a:buNone/>
            </a:pPr>
            <a:endParaRPr lang="ru-RU" sz="1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57200"/>
            <a:ext cx="8777318" cy="54290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Программы</a:t>
            </a:r>
            <a:endParaRPr lang="ru-RU" sz="20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00108"/>
            <a:ext cx="8686800" cy="5080017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Целевые ориентиры на этапе завершения дошкольного образования: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 новому, то есть проявляет желание узнавать новое, самостоятельно добывать новые знания; положительно относится к обучению в школе;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уважение к жизни (в различных ее формах) и заботу об окружающей среде;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Имеет первичные представления о себе, семье, традиционных семейных ценностях, включая традиционные гендерные ориентации, проявляет уважение к своему и противоположному полу;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младших;</a:t>
            </a:r>
          </a:p>
          <a:p>
            <a:pPr lvl="0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9715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Образовательные области  Программы</a:t>
            </a:r>
            <a:b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Содержание Программы включает различные виды деятельности совокупность, которых обеспечивает разностороннее развитие детей с учетом их возрастных и индивидуальных особенностей в </a:t>
            </a:r>
            <a:r>
              <a:rPr lang="ru-RU" sz="1800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пяти образовательных </a:t>
            </a:r>
            <a:r>
              <a:rPr lang="ru-RU" sz="1800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областях: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8" y="2714620"/>
            <a:ext cx="2857520" cy="1428760"/>
          </a:xfrm>
          <a:prstGeom prst="hexagon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/>
            </a:pPr>
            <a:r>
              <a:rPr lang="ru-RU" sz="15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</a:p>
        </p:txBody>
      </p:sp>
      <p:sp>
        <p:nvSpPr>
          <p:cNvPr id="5" name="Шестиугольник 4"/>
          <p:cNvSpPr/>
          <p:nvPr/>
        </p:nvSpPr>
        <p:spPr>
          <a:xfrm>
            <a:off x="500034" y="4857760"/>
            <a:ext cx="2571768" cy="1500198"/>
          </a:xfrm>
          <a:prstGeom prst="hexagon">
            <a:avLst/>
          </a:prstGeom>
          <a:solidFill>
            <a:srgbClr val="B864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</a:p>
        </p:txBody>
      </p:sp>
      <p:sp>
        <p:nvSpPr>
          <p:cNvPr id="6" name="Шестиугольник 5"/>
          <p:cNvSpPr/>
          <p:nvPr/>
        </p:nvSpPr>
        <p:spPr>
          <a:xfrm>
            <a:off x="3143240" y="4071942"/>
            <a:ext cx="2643206" cy="1571636"/>
          </a:xfrm>
          <a:prstGeom prst="hex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</a:p>
        </p:txBody>
      </p:sp>
      <p:sp>
        <p:nvSpPr>
          <p:cNvPr id="7" name="Шестиугольник 6"/>
          <p:cNvSpPr/>
          <p:nvPr/>
        </p:nvSpPr>
        <p:spPr>
          <a:xfrm>
            <a:off x="5929322" y="4714884"/>
            <a:ext cx="2714644" cy="1500198"/>
          </a:xfrm>
          <a:prstGeom prst="hexagon">
            <a:avLst/>
          </a:prstGeom>
          <a:solidFill>
            <a:srgbClr val="52CC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</a:p>
        </p:txBody>
      </p:sp>
      <p:sp>
        <p:nvSpPr>
          <p:cNvPr id="8" name="Шестиугольник 7"/>
          <p:cNvSpPr/>
          <p:nvPr/>
        </p:nvSpPr>
        <p:spPr>
          <a:xfrm>
            <a:off x="5786446" y="2643182"/>
            <a:ext cx="2787409" cy="1500198"/>
          </a:xfrm>
          <a:prstGeom prst="hex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8578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Виды деятельности</a:t>
            </a:r>
            <a:endParaRPr lang="ru-RU" sz="32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 образовательных областей зависит от возрастных и индивидуальных особенностей детей, определяется целями и задачами Программы и может реализовываться в различных видах деятельности (общении, игре, познавательно-исследовательской деятельности - как сквозных механизмах развития ребенка)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857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Виды деятельности</a:t>
            </a:r>
            <a:endParaRPr lang="ru-RU" sz="28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714356"/>
            <a:ext cx="8686800" cy="564360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для детей дошкольного возраста (3 года - 8 лет):</a:t>
            </a:r>
            <a:endParaRPr lang="ru-RU" sz="20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ряд видов деятельности, таких как игровая, включая сюжетно-ролевую игру, игру с правилами и другие виды игры;</a:t>
            </a:r>
          </a:p>
          <a:p>
            <a:pPr lvl="0">
              <a:buFont typeface="Wingdings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коммуникативная (общение и взаимодействие со взрослыми и сверстниками);</a:t>
            </a:r>
          </a:p>
          <a:p>
            <a:pPr lvl="0">
              <a:buFont typeface="Wingdings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познавательно-исследовательская (исследования объектов окружающего мира и экспериментирования с ними);</a:t>
            </a:r>
          </a:p>
          <a:p>
            <a:pPr lvl="0">
              <a:buFont typeface="Wingdings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восприятие художественной литературы и фольклора;</a:t>
            </a:r>
          </a:p>
          <a:p>
            <a:pPr lvl="0">
              <a:buFont typeface="Wingdings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самообслуживание и элементарный бытовой труд (в помещении и на улице);</a:t>
            </a:r>
          </a:p>
          <a:p>
            <a:pPr lvl="0">
              <a:buFont typeface="Wingdings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конструирование из разного материала, включая конструкторы, модули, бумагу, природный и иной материал;</a:t>
            </a:r>
          </a:p>
          <a:p>
            <a:pPr lvl="0">
              <a:buFont typeface="Wingdings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изобразительная (рисование, лепка, аппликация);</a:t>
            </a:r>
          </a:p>
          <a:p>
            <a:pPr lvl="0">
              <a:buFont typeface="Wingdings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инструментах);</a:t>
            </a:r>
          </a:p>
          <a:p>
            <a:pPr lvl="0">
              <a:buFont typeface="Wingdings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двигательная (овладение основными движениями) формы активности ребенка.</a:t>
            </a:r>
          </a:p>
          <a:p>
            <a:endParaRPr lang="ru-RU" sz="18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коррекция  нарушений развития детей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124744"/>
            <a:ext cx="8884096" cy="54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МБДОУ «Детский сад № 20» также реализуется Адаптированная образовательная программа для детей с ЗПР (по рекомендациям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ТПМПК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развивающее направление сопровождают педагоги ДОУ, прошедшие переподготовку по программе «Организация и содержание специальной психолого-педагогической помощи детям с ОВЗ в условиях реализации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ФГОС»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(520ч.).</a:t>
            </a:r>
          </a:p>
          <a:p>
            <a:pPr algn="just">
              <a:buNone/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Целью данного направления является коррекция имеющихся нарушений у детей, максимальное развитие ребенка в соответствии с его возможностями. Основные направления деятельности: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Профилактика (предупреждение) проблем, нарушений в развитии детей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Оказание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психолого-педагогической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помощи и социальная адаптация детей с особыми образовательными потребностями.</a:t>
            </a:r>
          </a:p>
          <a:p>
            <a:pPr algn="just">
              <a:buNone/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Такая работа в ДОУ проводится дифференцированно, на основе индивидуального подхода к детям, с учетом специфики нарушения и возрастных особенностей ребенка. Интеграция деятельности педагогических и медицинского работника ДОУ позволяют обеспечить комплексное сопровождение  детей с ОВЗ в условиях детского сада и семьи.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686800" cy="78581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Основная  образовательная программа ДОУ разработана </a:t>
            </a:r>
            <a:br>
              <a:rPr lang="ru-RU" sz="28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в соответствии  с ФГОС ДО</a:t>
            </a:r>
            <a:endParaRPr lang="ru-RU" sz="28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Воспитатель\Desktop\getImag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928802"/>
            <a:ext cx="6643734" cy="3429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14" descr="https://yesfin.ru/pictures/pages/%D0%B3%D0%BE%D1%81%D1%82%D0%BE%D1%80%D0%B3%D0%B8/%D0%92%D0%BD%D0%B8%D0%BC%D0%B0%D0%BD%D0%B8%D0%B5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85784" y="1785926"/>
            <a:ext cx="1955800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4929198"/>
            <a:ext cx="1773238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57158" y="5357826"/>
            <a:ext cx="6286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Приказ Министерства образования и науки Российской Федерации  от 17 октября 2013 г. N 1155 г. Москва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"Об утверждении федерального государственного образовательного стандарта дошкольного образования")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Организационный раздел</a:t>
            </a:r>
            <a:endParaRPr lang="ru-RU" sz="2800" b="1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8848756" cy="40005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142984"/>
            <a:ext cx="5929354" cy="5357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200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1470526"/>
            <a:ext cx="9144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Образовательный процесс в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детском саду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предусматривает решение программных образовательных задач и включает: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совместную образовательную деятельность взрослых и детей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самостоятельную деятельность детей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первом случае, 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одержание организуется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комплексно - тематически,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 втором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соответствии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традиционными видами детской деятельности.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Совместная образовательная деятельность детей и взрослых осуществляется как в ходе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непосредственно образовательной деятельности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так 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ходе осуществления режимных моментов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 предполагает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индивидуальную, подгрупповую и групповую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организации.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Организационный раздел</a:t>
            </a:r>
            <a:endParaRPr lang="ru-RU" sz="2800" b="1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8848756" cy="442915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Образовательный процесс ДОУ строится: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адекватных возрасту формах  работы с детьми максимальном развитии всех специфических видах деятельности и, в первую очередь. Игры как ведущего вида детской деятельности ребенка – дошкольника;</a:t>
            </a:r>
          </a:p>
          <a:p>
            <a:pPr lvl="0"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использовании современных личностно – ориентированных технологий, направленных на партнерство, сотрудничество педагогов и ребенка;</a:t>
            </a:r>
          </a:p>
          <a:p>
            <a:pPr lvl="0"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субъективной (партнерской, равноправной) позиции взрослого и ребенка;</a:t>
            </a:r>
          </a:p>
          <a:p>
            <a:pPr lvl="0"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основе диалогического, а не монологического общения взрослого с детьми;</a:t>
            </a:r>
          </a:p>
          <a:p>
            <a:pPr lvl="0"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продуктивном взаимодействии ребенка со взрослыми и сверстниками.</a:t>
            </a:r>
          </a:p>
          <a:p>
            <a:pP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основу положен комплексно – тематический принцип планирования – темы, актуальные для каждой возрастной группы, которые реализуются во всех образовательных областях.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142984"/>
            <a:ext cx="5929354" cy="5357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200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128586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471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Современные развивающие технологии, используемые в ДОУ</a:t>
            </a:r>
            <a:endParaRPr lang="ru-RU" sz="2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124744"/>
            <a:ext cx="8884096" cy="5733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Технологии исследовательской 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sz="1700" dirty="0"/>
              <a:t> </a:t>
            </a:r>
            <a:endParaRPr lang="ru-RU" sz="1700" dirty="0" smtClean="0"/>
          </a:p>
          <a:p>
            <a:pPr marL="0" indent="0">
              <a:buNone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(эвристические беседы; постановка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решение вопросов проблемного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характера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 (создание моделей об изменениях в неживой природе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опыты; фиксация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результатов: наблюдений, опытов, экспериментов,  трудовой деятельности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«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погружение» в краски, звуки, запахи и образы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 и </a:t>
            </a:r>
            <a:r>
              <a:rPr lang="ru-RU" sz="17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технологии: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(дыхательная гимнастика, зрительная гимнастика, артикуляционная и пальчиковая гимнастика, использование упражнений  после напряженной работы в течение 10 </a:t>
            </a: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минут,</a:t>
            </a:r>
            <a:r>
              <a:rPr lang="ru-RU" sz="1700" dirty="0"/>
              <a:t>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упражнения для профилактики и коррекции плоскостопия и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осанки, технологии музыкального воздействия, </a:t>
            </a:r>
            <a:r>
              <a:rPr lang="ru-RU" sz="17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стретчинг</a:t>
            </a: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Проектная 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 </a:t>
            </a:r>
            <a:endParaRPr lang="ru-RU" sz="17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(разработка и реализация проектов различной направленности)</a:t>
            </a:r>
            <a:endParaRPr lang="ru-RU" sz="17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ИКТ-технологии </a:t>
            </a:r>
          </a:p>
          <a:p>
            <a:pPr marL="0" lvl="0" indent="0">
              <a:buNone/>
            </a:pP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(использование мультимедийных презентаций, интернет, сканер, принтер, подбор иллюстративного материала к занятиям, для оформления групп, стендов; обмен опытом, сетевое взаимодействие, социальные сети и мессенджеры)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Игровые технологии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(система игровых заданий и различных игр на усвоение ребенком определенного предметного содержания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Программы, реализуемые в ДОУ</a:t>
            </a:r>
            <a:endParaRPr lang="ru-RU" sz="2800" b="1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8848756" cy="40005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dirty="0"/>
          </a:p>
        </p:txBody>
      </p:sp>
      <p:pic>
        <p:nvPicPr>
          <p:cNvPr id="4" name="Picture 2" descr="C:\Users\Воспитатель\Desktop\a701b99e-e49b-11e3-9f26-6cf049e4f0a7_208x300_pc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929322" y="1357298"/>
            <a:ext cx="3002724" cy="4330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282" y="1142984"/>
            <a:ext cx="5929354" cy="5357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общеобразовательная </a:t>
            </a:r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программа  </a:t>
            </a:r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МБДОУ  </a:t>
            </a:r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Детский сад </a:t>
            </a:r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»  разработана в соответствии с ФГОС ДО  и с учетом Примерной основной образовательной программы дошкольного образования, одобренной решением федерального учебно-методического объединения по общему образованию (протокол от 20 мая 2015 г. № 2/15), а так же  авторской комплексной общеобразовательной программой дошкольного образования  «От рождения до школы» под редакцией Н.Е. Вераксы, Т.С. Комаровой, М.А. Васильевой.</a:t>
            </a:r>
          </a:p>
          <a:p>
            <a:pPr>
              <a:buNone/>
            </a:pPr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Основные формы сотрудничества  с родителями (законными представителями) воспитанников</a:t>
            </a:r>
            <a:endParaRPr lang="ru-RU" sz="2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430" t="7805" r="3067" b="24548"/>
          <a:stretch>
            <a:fillRect/>
          </a:stretch>
        </p:blipFill>
        <p:spPr bwMode="auto">
          <a:xfrm>
            <a:off x="285720" y="1214422"/>
            <a:ext cx="8521339" cy="5357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Принципы взаимодействия </a:t>
            </a:r>
            <a:b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 семьями воспитанников</a:t>
            </a:r>
            <a:endParaRPr lang="ru-RU" sz="2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57298"/>
            <a:ext cx="8686800" cy="4722827"/>
          </a:xfrm>
        </p:spPr>
        <p:txBody>
          <a:bodyPr>
            <a:normAutofit fontScale="70000" lnSpcReduction="20000"/>
          </a:bodyPr>
          <a:lstStyle/>
          <a:p>
            <a:pPr lvl="0"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 активности и сознательности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участие всего коллектива ДОУ и родителей в поиске современных форм и методов сотрудничества с семьей;</a:t>
            </a:r>
          </a:p>
          <a:p>
            <a:pPr lvl="0"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 открытости и доверия 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 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предоставление каждому родителю возможности знать и видеть, как развиваются и живут дети в детском саду;</a:t>
            </a:r>
          </a:p>
          <a:p>
            <a:pPr lvl="0"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 сотрудничества 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общение «на равных»; совместная деятельность, которая осуществляется на основании социальной перцепции и с помощью общения;</a:t>
            </a:r>
          </a:p>
          <a:p>
            <a:pPr lvl="0"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 согласованного взаимодействия 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возможность высказывать друг другу свои соображения о тех или иных проблемах воспитания;</a:t>
            </a:r>
          </a:p>
          <a:p>
            <a:pPr lvl="0">
              <a:buFont typeface="Wingdings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 воздействия на семью через ребенка –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если жизнь в группе эмоционально насыщена, комфортна, содержательна, то ребенок обязательно поделится впечатлениями с родителями.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686800" cy="1000132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6" charset="0"/>
              </a:rPr>
              <a:t>Модель сотрудничества семьи и детского сада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6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6" charset="0"/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8348550"/>
              </p:ext>
            </p:extLst>
          </p:nvPr>
        </p:nvGraphicFramePr>
        <p:xfrm>
          <a:off x="457200" y="1124745"/>
          <a:ext cx="8507288" cy="482453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253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3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0912">
                <a:tc>
                  <a:txBody>
                    <a:bodyPr/>
                    <a:lstStyle/>
                    <a:p>
                      <a:pPr marR="22479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Направления взаимодействия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Формы взаимодействия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8965">
                <a:tc>
                  <a:txBody>
                    <a:bodyPr/>
                    <a:lstStyle/>
                    <a:p>
                      <a:pPr marR="22479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Изучение семьи, запросов, уровня психолого-педагогической компетентности. Семейных ценностей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социологическое обследование по определению социального статуса и микроклимата семьи; 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беседы (администрация, воспитатели, специалисты);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наблюдения за процессом общения членов семьи с ребенком;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анкетирование;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проведение мониторинга потребностей семей в дополнительных услугах.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7868">
                <a:tc>
                  <a:txBody>
                    <a:bodyPr/>
                    <a:lstStyle/>
                    <a:p>
                      <a:pPr marR="22479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Информирование родителей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рекламные буклеты;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газета для родителей;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визитная карточка учреждения;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информационные стенды;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выставки детских работ;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личные беседы;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общение по телефону;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индивидуальные записки;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родительские собрания;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официальный сайт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МБДОУ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объявления;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фотогазеты;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памятки.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6791">
                <a:tc>
                  <a:txBody>
                    <a:bodyPr/>
                    <a:lstStyle/>
                    <a:p>
                      <a:pPr marR="22479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Консультирование родителей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2479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Консультации по различным вопросам (индивидуальное, семейное, очное,   консультирование)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686800" cy="1000132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6" charset="0"/>
              </a:rPr>
              <a:t>Модель сотрудничества семьи и детского сада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6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6" charset="0"/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6678783"/>
              </p:ext>
            </p:extLst>
          </p:nvPr>
        </p:nvGraphicFramePr>
        <p:xfrm>
          <a:off x="285721" y="1143000"/>
          <a:ext cx="8705880" cy="4638531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362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6309">
                <a:tc>
                  <a:txBody>
                    <a:bodyPr/>
                    <a:lstStyle/>
                    <a:p>
                      <a:pPr marR="22479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Направления взаимодействия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Формы взаимодействия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5377">
                <a:tc>
                  <a:txBody>
                    <a:bodyPr/>
                    <a:lstStyle/>
                    <a:p>
                      <a:pPr marR="22479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Просвещение и обучение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родителей</a:t>
                      </a:r>
                    </a:p>
                    <a:p>
                      <a:pPr marR="22479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R="22479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R="22479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2479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запросу родителей или по выявленной проблеме: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индивидуальные консультации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подгрупповые консультации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родительские собрания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мастер-классы;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приглашения специалистов;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официальный сайт организации;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творческие задания;</a:t>
                      </a:r>
                    </a:p>
                    <a:p>
                      <a:pPr marL="228600" marR="22479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папки-передвижки;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папки-раскладушки.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8826">
                <a:tc>
                  <a:txBody>
                    <a:bodyPr/>
                    <a:lstStyle/>
                    <a:p>
                      <a:pPr marR="22479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Совместная деятельность   и семьи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22479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организация совместных праздников;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совместная проектная деятельность;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выставки семейного творчества;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семейные </a:t>
                      </a:r>
                      <a:r>
                        <a:rPr lang="ru-RU" sz="20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фотоколлажи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субботники;</a:t>
                      </a:r>
                    </a:p>
                    <a:p>
                      <a:pPr marL="342900" marR="22479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досуги с активным вовлечением родителей.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8019">
                <a:tc gridSpan="2">
                  <a:txBody>
                    <a:bodyPr/>
                    <a:lstStyle/>
                    <a:p>
                      <a:pPr marR="22479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R="22479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</a:t>
                      </a:r>
                      <a:r>
                        <a:rPr kumimoji="0"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МБДОУ </a:t>
                      </a:r>
                      <a:r>
                        <a:rPr kumimoji="0"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«Детский сад № </a:t>
                      </a:r>
                      <a:r>
                        <a:rPr kumimoji="0"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</a:t>
                      </a:r>
                      <a:r>
                        <a:rPr kumimoji="0"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</a:t>
                      </a:r>
                      <a:r>
                        <a:rPr kumimoji="0"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функционирует</a:t>
                      </a:r>
                      <a:r>
                        <a:rPr kumimoji="0" lang="ru-RU" sz="20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Родительский комитет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R="22479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660033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493714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Спасибо за </a:t>
            </a:r>
            <a:r>
              <a:rPr lang="ru-RU" sz="4000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внимание!</a:t>
            </a:r>
          </a:p>
          <a:p>
            <a:pPr algn="ctr">
              <a:buNone/>
            </a:pPr>
            <a:endParaRPr lang="ru-RU" sz="2400" dirty="0" smtClean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Добро пожаловать на наш сайт</a:t>
            </a:r>
            <a:r>
              <a:rPr lang="ru-RU" sz="2400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:</a:t>
            </a:r>
            <a:r>
              <a:rPr lang="ru-RU" sz="2400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 </a:t>
            </a:r>
            <a:r>
              <a:rPr lang="en-US" sz="2400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dg20.tvoysadik.ru</a:t>
            </a:r>
            <a:endParaRPr lang="ru-RU" sz="2400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52936"/>
            <a:ext cx="8676456" cy="2892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Общие сведения</a:t>
            </a:r>
            <a:endParaRPr lang="ru-RU" sz="32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86116" y="2928934"/>
            <a:ext cx="5643602" cy="3643338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lnSpc>
                <a:spcPts val="2400"/>
              </a:lnSpc>
              <a:spcBef>
                <a:spcPts val="0"/>
              </a:spcBef>
              <a:buNone/>
            </a:pPr>
            <a:endParaRPr lang="en-US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lnSpc>
                <a:spcPts val="2400"/>
              </a:lnSpc>
              <a:spcBef>
                <a:spcPts val="0"/>
              </a:spcBef>
              <a:buNone/>
            </a:pPr>
            <a:endParaRPr lang="en-US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lnSpc>
                <a:spcPts val="24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</a:t>
            </a:r>
            <a:endParaRPr lang="ru-RU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lnSpc>
                <a:spcPts val="24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бразовательное учреждение </a:t>
            </a:r>
            <a:endParaRPr lang="ru-RU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lnSpc>
                <a:spcPts val="24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«Детский сад № 20»</a:t>
            </a:r>
            <a:endParaRPr lang="ru-RU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lnSpc>
                <a:spcPts val="2400"/>
              </a:lnSpc>
              <a:spcBef>
                <a:spcPts val="0"/>
              </a:spcBef>
              <a:buNone/>
            </a:pPr>
            <a:endParaRPr lang="ru-RU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623270</a:t>
            </a:r>
            <a:r>
              <a:rPr lang="ru-RU" u="sng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, Свердловская область, г. Дегтярск, ул. Калинина, 30</a:t>
            </a:r>
            <a:endParaRPr lang="ru-RU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Телефон:</a:t>
            </a:r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(834397) 6-33-99</a:t>
            </a:r>
          </a:p>
          <a:p>
            <a:pPr fontAlgn="base"/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E-</a:t>
            </a:r>
            <a:r>
              <a:rPr lang="ru-RU" b="1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en-US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na.de.zh.da_69@mail</a:t>
            </a:r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fontAlgn="base"/>
            <a:endParaRPr lang="ru-RU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Сайт ДОУ: </a:t>
            </a:r>
            <a:r>
              <a:rPr lang="en-US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dg20.tvoysadik.ru</a:t>
            </a:r>
            <a:endParaRPr lang="ru-RU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u="sng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base"/>
            <a:endParaRPr lang="ru-RU" dirty="0" smtClean="0"/>
          </a:p>
          <a:p>
            <a:pPr fontAlgn="base"/>
            <a:r>
              <a:rPr lang="ru-RU" dirty="0" smtClean="0"/>
              <a:t>	</a:t>
            </a:r>
          </a:p>
          <a:p>
            <a:pPr algn="ctr" fontAlgn="base">
              <a:lnSpc>
                <a:spcPts val="2400"/>
              </a:lnSpc>
              <a:spcBef>
                <a:spcPts val="0"/>
              </a:spcBef>
              <a:buNone/>
            </a:pPr>
            <a:endParaRPr lang="ru-RU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7" descr="http://u.jimdo.com/www400/o/s72f12761ae149881/img/ie7b514e794b36e50/1416227749/std/image.gif/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071546"/>
            <a:ext cx="1905000" cy="1762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13" descr="http://www.kinhdoanhquamang.net/kcfinder/upload/images/kinh-doanh-qua-mang-hieu-qua-chat-luo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00438"/>
            <a:ext cx="3000364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3" y="1071546"/>
            <a:ext cx="3238522" cy="2428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Характеристика ДОУ</a:t>
            </a:r>
            <a:endParaRPr lang="ru-RU" sz="28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4937141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Образовательная программа ориентирована на 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i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реализацию основных задач ФГОС и создает условия для обеспечения в полном объеме права детей на образование.</a:t>
            </a:r>
          </a:p>
          <a:p>
            <a:pPr indent="11113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«Детский сад № 20» работает в режиме 5-ти дневной недели с выходными днями: суббота, воскресенье и праздничные дни.    Время пребывания детей: с 7.30 до 17.30 (10 часов).</a:t>
            </a:r>
          </a:p>
          <a:p>
            <a:pPr indent="11113">
              <a:lnSpc>
                <a:spcPts val="2400"/>
              </a:lnSpc>
              <a:spcBef>
                <a:spcPts val="0"/>
              </a:spcBef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113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МБДОУ «Детский сад № 20» осуществляет обучение, развитие и воспитание в интересах личности, общества, государства, обеспечивает охрану жизни и укрепление здоровья, создает благоприятные условия для разностороннего развития личности, в том числе возможность удовлетворения потребности ребенка в самообразовании и получении дополнительного образования.</a:t>
            </a:r>
          </a:p>
          <a:p>
            <a:pPr indent="11113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indent="11113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наполняемости группы соответствуют требованиям СанПин2.4.1.3049-13.</a:t>
            </a:r>
          </a:p>
          <a:p>
            <a:pPr indent="11113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Ежегодный контингент воспитанников формируется на основе социального заказа родителей. </a:t>
            </a:r>
          </a:p>
          <a:p>
            <a:endParaRPr lang="ru-RU" sz="1800" dirty="0"/>
          </a:p>
        </p:txBody>
      </p:sp>
      <p:sp>
        <p:nvSpPr>
          <p:cNvPr id="4" name="Солнце 3"/>
          <p:cNvSpPr/>
          <p:nvPr/>
        </p:nvSpPr>
        <p:spPr>
          <a:xfrm>
            <a:off x="285720" y="2000240"/>
            <a:ext cx="428628" cy="500066"/>
          </a:xfrm>
          <a:prstGeom prst="su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лнце 6"/>
          <p:cNvSpPr/>
          <p:nvPr/>
        </p:nvSpPr>
        <p:spPr>
          <a:xfrm>
            <a:off x="285720" y="3286124"/>
            <a:ext cx="428628" cy="500066"/>
          </a:xfrm>
          <a:prstGeom prst="su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лнце 7"/>
          <p:cNvSpPr/>
          <p:nvPr/>
        </p:nvSpPr>
        <p:spPr>
          <a:xfrm>
            <a:off x="214282" y="4786322"/>
            <a:ext cx="428628" cy="500066"/>
          </a:xfrm>
          <a:prstGeom prst="su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660033"/>
                </a:solidFill>
                <a:effectLst/>
                <a:latin typeface="Times New Roman" pitchFamily="18" charset="0"/>
                <a:cs typeface="Times New Roman" pitchFamily="18" charset="0"/>
              </a:rPr>
              <a:t>Количество групп в  ДОУ</a:t>
            </a:r>
            <a:endParaRPr lang="ru-RU" sz="2800" b="1" dirty="0">
              <a:solidFill>
                <a:srgbClr val="66003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ДОУ «Детский сад № 20»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функционирует 4 группы:</a:t>
            </a:r>
          </a:p>
          <a:p>
            <a:pPr algn="ctr">
              <a:spcBef>
                <a:spcPts val="0"/>
              </a:spcBef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ервая младшая группа (2 – 3 года)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торая младшая группа (3 – 4 года) 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средняя группа (4 – 5 лет)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тарше-подготовительная группа (5- 7 лет)</a:t>
            </a:r>
            <a:endParaRPr lang="ru-RU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42908"/>
          </a:xfrm>
        </p:spPr>
        <p:txBody>
          <a:bodyPr>
            <a:noAutofit/>
          </a:bodyPr>
          <a:lstStyle/>
          <a:p>
            <a:pPr lvl="0" algn="ctr"/>
            <a:r>
              <a:rPr lang="ru-RU" sz="28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Программы</a:t>
            </a:r>
            <a:br>
              <a:rPr lang="ru-RU" sz="28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b="1" dirty="0">
              <a:solidFill>
                <a:srgbClr val="660033"/>
              </a:solidFill>
            </a:endParaRPr>
          </a:p>
        </p:txBody>
      </p:sp>
      <p:pic>
        <p:nvPicPr>
          <p:cNvPr id="4" name="Picture 7" descr="https://yt3.ggpht.com/-WQzgKUY4KnY/AAAAAAAAAAI/AAAAAAAAAAA/Wic32YNFdVU/s900-c-k-no/phot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28736"/>
            <a:ext cx="1334257" cy="113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хема 4"/>
          <p:cNvGraphicFramePr/>
          <p:nvPr/>
        </p:nvGraphicFramePr>
        <p:xfrm>
          <a:off x="2214546" y="1643050"/>
          <a:ext cx="6429420" cy="85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7" descr="https://yt3.ggpht.com/-WQzgKUY4KnY/AAAAAAAAAAI/AAAAAAAAAAA/Wic32YNFdVU/s900-c-k-no/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571744"/>
            <a:ext cx="1334257" cy="113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https://yt3.ggpht.com/-WQzgKUY4KnY/AAAAAAAAAAI/AAAAAAAAAAA/Wic32YNFdVU/s900-c-k-no/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786190"/>
            <a:ext cx="1334257" cy="113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https://yt3.ggpht.com/-WQzgKUY4KnY/AAAAAAAAAAI/AAAAAAAAAAA/Wic32YNFdVU/s900-c-k-no/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214950"/>
            <a:ext cx="1334257" cy="113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Схема 11"/>
          <p:cNvGraphicFramePr/>
          <p:nvPr/>
        </p:nvGraphicFramePr>
        <p:xfrm>
          <a:off x="2143109" y="2786058"/>
          <a:ext cx="6715172" cy="785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Схема 12"/>
          <p:cNvGraphicFramePr/>
          <p:nvPr/>
        </p:nvGraphicFramePr>
        <p:xfrm>
          <a:off x="2000232" y="4071942"/>
          <a:ext cx="7143768" cy="85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4" name="Схема 13"/>
          <p:cNvGraphicFramePr/>
          <p:nvPr/>
        </p:nvGraphicFramePr>
        <p:xfrm>
          <a:off x="1714480" y="5357826"/>
          <a:ext cx="7215238" cy="85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429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Цель   </a:t>
            </a:r>
            <a:endParaRPr lang="ru-RU" sz="32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486570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Целью  данной  Программы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является накопление ребенком  культурного  опыта  деятельности  и общения  в процессе  активного взаимодействия с окружающим миром, другими детьми и взрослыми, решения задач и  проблем (в соответствии с возрастом)  как основы для формирования в его  сознании  целостной картины  мира, готовности к непрерывному образованию, саморазвитию и успешной самореализации  на  всех этапах жизни. 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5722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Принципы и подходы  ООП ДОУ</a:t>
            </a:r>
            <a:endParaRPr lang="ru-RU" sz="32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4794265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  индивидуализации,  учета  возможностей,  особенностей  развития  и потребностей каждого ребенка;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  признания  каждого  ребенка  полноправным  участником образовательного процесса;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принцип  поддержки  детской  инициативы  и  формирования  познавательных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интересов каждого ребенка;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принцип интеграции усилий специалистов;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принцип  конкретности  и  доступности  учебного  материала,  соответствия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требований,  методов,  приемов  и  условия  образования  индивидуальным  и  возрастным особенностям детей;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 систематичности и взаимосвязи учебного материала;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принцип постепенности подачи учебного материала;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принцип  концентрического  наращивания  информации  в  каждой  из последующих возрастных групп во всех пяти образовательных областях.</a:t>
            </a:r>
          </a:p>
          <a:p>
            <a:pPr>
              <a:buFont typeface="Wingdings" pitchFamily="2" charset="2"/>
              <a:buChar char="v"/>
            </a:pPr>
            <a:endParaRPr lang="ru-RU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660033"/>
                </a:solidFill>
                <a:latin typeface="Times New Roman" pitchFamily="16" charset="0"/>
              </a:rPr>
              <a:t>Возрастные психофизические особенности развития каждого возраста детей</a:t>
            </a:r>
            <a:endParaRPr lang="ru-RU" sz="2400" b="1" dirty="0">
              <a:solidFill>
                <a:srgbClr val="66003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23928"/>
            <a:ext cx="8587680" cy="5545432"/>
          </a:xfrm>
        </p:spPr>
        <p:txBody>
          <a:bodyPr>
            <a:normAutofit fontScale="77500" lnSpcReduction="20000"/>
          </a:bodyPr>
          <a:lstStyle/>
          <a:p>
            <a:pPr algn="ctr">
              <a:buClr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100" b="1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Дети </a:t>
            </a:r>
            <a:r>
              <a:rPr lang="ru-RU" sz="3100" b="1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от 2-3 лет - «ДУМАЮ, ДЕЙСТВУЯ!»</a:t>
            </a:r>
          </a:p>
          <a:p>
            <a:pPr>
              <a:buClrTx/>
              <a:buFont typeface="Wingdings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Ключ возраста: </a:t>
            </a:r>
            <a:r>
              <a:rPr lang="ru-RU" sz="2600" dirty="0">
                <a:solidFill>
                  <a:srgbClr val="660033"/>
                </a:solidFill>
              </a:rPr>
              <a:t>Ребёнок 2-3 лет очень эмоционален, однако его эмоции непостоянны, малыша легко отвлечь и переключить с одного эмоционального состояния на другое.</a:t>
            </a:r>
            <a:r>
              <a:rPr lang="ru-RU" sz="2600" u="sng" dirty="0">
                <a:solidFill>
                  <a:srgbClr val="660033"/>
                </a:solidFill>
              </a:rPr>
              <a:t> </a:t>
            </a:r>
            <a:r>
              <a:rPr lang="ru-RU" sz="2600" dirty="0">
                <a:solidFill>
                  <a:srgbClr val="660033"/>
                </a:solidFill>
              </a:rPr>
              <a:t>Общение у детей носит ситуативно-личностный характер. Дети играют «рядом, но не вместе». Игра носит процессуальный характер, главное в ней — действия</a:t>
            </a:r>
            <a:r>
              <a:rPr lang="ru-RU" sz="2600" dirty="0" smtClean="0">
                <a:solidFill>
                  <a:srgbClr val="660033"/>
                </a:solidFill>
              </a:rPr>
              <a:t>.</a:t>
            </a:r>
            <a:endParaRPr lang="ru-RU" sz="2600" dirty="0" smtClean="0">
              <a:solidFill>
                <a:srgbClr val="660033"/>
              </a:solidFill>
              <a:latin typeface="Times New Roman" pitchFamily="16" charset="0"/>
              <a:ea typeface="SimSun" charset="-122"/>
            </a:endParaRPr>
          </a:p>
          <a:p>
            <a:pPr marL="0" indent="0">
              <a:buClr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До </a:t>
            </a:r>
            <a:r>
              <a:rPr lang="ru-RU" sz="2600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5 лет все основные психические процессы -внимание, мышление, память носят у ребенка непроизвольный характер.</a:t>
            </a:r>
          </a:p>
          <a:p>
            <a:pPr algn="ctr">
              <a:buClr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ru-RU" sz="3100" b="1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Дети от 3-4 лет - «Я САМ!»</a:t>
            </a:r>
          </a:p>
          <a:p>
            <a:pPr>
              <a:buClrTx/>
              <a:buFont typeface="Wingdings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ru-RU" sz="2600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Ключ возраста: </a:t>
            </a:r>
            <a:r>
              <a:rPr lang="ru-RU" sz="2300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в период от 2,5-3,5 лет ребенок проживает кризис трех лет. Он начинает осознавать себя отдельным человеческим существом, имеющим собственную волю. Его поведение-череда «Я хочу!» и «Я не хочу!»; «Я буду!» и «Я не буду</a:t>
            </a:r>
            <a:r>
              <a:rPr lang="ru-RU" sz="2300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!».</a:t>
            </a:r>
            <a:endParaRPr lang="ru-RU" sz="2300" dirty="0" smtClean="0">
              <a:solidFill>
                <a:srgbClr val="660033"/>
              </a:solidFill>
              <a:latin typeface="Times New Roman" pitchFamily="16" charset="0"/>
              <a:ea typeface="SimSun" charset="-122"/>
            </a:endParaRPr>
          </a:p>
          <a:p>
            <a:pPr algn="ctr">
              <a:buClr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100" b="1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Дети с 4-5 лет - «ЛЮБОЗНАТЕЛЬНЫЕ ПОЧЕМУЧКИ!»</a:t>
            </a:r>
          </a:p>
          <a:p>
            <a:pPr>
              <a:buClrTx/>
              <a:buFont typeface="Wingdings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Ключ возраста: </a:t>
            </a:r>
            <a:r>
              <a:rPr lang="ru-RU" sz="2300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Четырехлетний ребенок часто задает вопрос «Почему?».  Ему становятся интересны связи явлений, причинно — следственные отношения</a:t>
            </a:r>
            <a:r>
              <a:rPr lang="ru-RU" dirty="0" smtClean="0">
                <a:solidFill>
                  <a:srgbClr val="660033"/>
                </a:solidFill>
                <a:latin typeface="Times New Roman" pitchFamily="16" charset="0"/>
                <a:ea typeface="SimSun" charset="-122"/>
              </a:rPr>
              <a:t>.</a:t>
            </a:r>
            <a:endParaRPr lang="ru-RU" dirty="0">
              <a:solidFill>
                <a:srgbClr val="660033"/>
              </a:solidFill>
            </a:endParaRPr>
          </a:p>
        </p:txBody>
      </p:sp>
      <p:pic>
        <p:nvPicPr>
          <p:cNvPr id="5" name="Picture 13" descr="http://schtern.com/assets/images/217163-Entwicklungshilf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0109" y="5445224"/>
            <a:ext cx="2132371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698</TotalTime>
  <Words>1996</Words>
  <Application>Microsoft Office PowerPoint</Application>
  <PresentationFormat>Экран (4:3)</PresentationFormat>
  <Paragraphs>246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8" baseType="lpstr">
      <vt:lpstr>SimSun</vt:lpstr>
      <vt:lpstr>Arial</vt:lpstr>
      <vt:lpstr>Calibri</vt:lpstr>
      <vt:lpstr>Franklin Gothic Book</vt:lpstr>
      <vt:lpstr>Franklin Gothic Medium</vt:lpstr>
      <vt:lpstr>Monotype Corsiva</vt:lpstr>
      <vt:lpstr>Times New Roman</vt:lpstr>
      <vt:lpstr>Wingdings</vt:lpstr>
      <vt:lpstr>Wingdings 2</vt:lpstr>
      <vt:lpstr>Трек</vt:lpstr>
      <vt:lpstr>Дополнительный раздел (для родителей)</vt:lpstr>
      <vt:lpstr>  Основная  образовательная программа ДОУ разработана  в соответствии  с ФГОС ДО</vt:lpstr>
      <vt:lpstr> Общие сведения</vt:lpstr>
      <vt:lpstr> Характеристика ДОУ</vt:lpstr>
      <vt:lpstr>Количество групп в  ДОУ</vt:lpstr>
      <vt:lpstr>Структура Программы   </vt:lpstr>
      <vt:lpstr>Цель   </vt:lpstr>
      <vt:lpstr>Принципы и подходы  ООП ДОУ</vt:lpstr>
      <vt:lpstr>Возрастные психофизические особенности развития каждого возраста детей</vt:lpstr>
      <vt:lpstr>Возрастные психофизические особенности развития каждого возраста детей</vt:lpstr>
      <vt:lpstr>Планируемые результаты освоения Программы</vt:lpstr>
      <vt:lpstr>Планируемые результаты освоения Программы</vt:lpstr>
      <vt:lpstr>Планируемые результаты освоения Программы</vt:lpstr>
      <vt:lpstr>Планируемые результаты освоения Программы</vt:lpstr>
      <vt:lpstr>Планируемые результаты освоения Программы</vt:lpstr>
      <vt:lpstr>     Образовательные области  Программы   Содержание Программы включает различные виды деятельности совокупность, которых обеспечивает разностороннее развитие детей с учетом их возрастных и индивидуальных особенностей в пяти образовательных областях: </vt:lpstr>
      <vt:lpstr>Виды деятельности</vt:lpstr>
      <vt:lpstr>Виды деятельности</vt:lpstr>
      <vt:lpstr> коррекция  нарушений развития детей </vt:lpstr>
      <vt:lpstr> Организационный раздел</vt:lpstr>
      <vt:lpstr> Организационный раздел</vt:lpstr>
      <vt:lpstr>Современные развивающие технологии, используемые в ДОУ</vt:lpstr>
      <vt:lpstr>Программы, реализуемые в ДОУ</vt:lpstr>
      <vt:lpstr>Основные формы сотрудничества  с родителями (законными представителями) воспитанников</vt:lpstr>
      <vt:lpstr>Принципы взаимодействия  с семьями воспитанников</vt:lpstr>
      <vt:lpstr>Модель сотрудничества семьи и детского сада </vt:lpstr>
      <vt:lpstr>Модель сотрудничества семьи и детского сада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Дополнительный раздел</dc:title>
  <cp:lastModifiedBy>adrozdova75@gmail.com</cp:lastModifiedBy>
  <cp:revision>102</cp:revision>
  <dcterms:modified xsi:type="dcterms:W3CDTF">2022-07-05T05:13:10Z</dcterms:modified>
</cp:coreProperties>
</file>